
<file path=[Content_Types].xml><?xml version="1.0" encoding="utf-8"?>
<Types xmlns="http://schemas.openxmlformats.org/package/2006/content-types">
  <Default Extension="bin" ContentType="image/png"/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1451" r:id="rId2"/>
    <p:sldId id="1439" r:id="rId3"/>
    <p:sldId id="1453" r:id="rId4"/>
    <p:sldId id="1461" r:id="rId5"/>
    <p:sldId id="1448" r:id="rId6"/>
    <p:sldId id="1460" r:id="rId7"/>
    <p:sldId id="1447" r:id="rId8"/>
    <p:sldId id="1462" r:id="rId9"/>
    <p:sldId id="292" r:id="rId10"/>
    <p:sldId id="361" r:id="rId11"/>
    <p:sldId id="1443" r:id="rId12"/>
    <p:sldId id="256" r:id="rId13"/>
  </p:sldIdLst>
  <p:sldSz cx="12188825" cy="6858000"/>
  <p:notesSz cx="6797675" cy="9926638"/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445"/>
    <a:srgbClr val="002546"/>
    <a:srgbClr val="173C84"/>
    <a:srgbClr val="C3DDEF"/>
    <a:srgbClr val="72D6F7"/>
    <a:srgbClr val="172B47"/>
    <a:srgbClr val="86D2F4"/>
    <a:srgbClr val="112B49"/>
    <a:srgbClr val="548194"/>
    <a:srgbClr val="3351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56" autoAdjust="0"/>
    <p:restoredTop sz="77230" autoAdjust="0"/>
  </p:normalViewPr>
  <p:slideViewPr>
    <p:cSldViewPr snapToObjects="1" showGuides="1">
      <p:cViewPr varScale="1">
        <p:scale>
          <a:sx n="100" d="100"/>
          <a:sy n="100" d="100"/>
        </p:scale>
        <p:origin x="2160" y="160"/>
      </p:cViewPr>
      <p:guideLst/>
    </p:cSldViewPr>
  </p:slideViewPr>
  <p:notesTextViewPr>
    <p:cViewPr>
      <p:scale>
        <a:sx n="170" d="100"/>
        <a:sy n="170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GB" dirty="0"/>
              <a:t>…</a:t>
            </a:r>
            <a:r>
              <a:rPr lang="en-GB" dirty="0" err="1"/>
              <a:t>Ligesom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resten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 </a:t>
            </a:r>
            <a:r>
              <a:rPr lang="en-GB" dirty="0" err="1"/>
              <a:t>naturvidenskab</a:t>
            </a:r>
            <a:r>
              <a:rPr lang="en-GB" dirty="0"/>
              <a:t> har vi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besøgsordning</a:t>
            </a:r>
            <a:r>
              <a:rPr lang="en-GB" dirty="0"/>
              <a:t> for </a:t>
            </a:r>
            <a:r>
              <a:rPr lang="en-GB" dirty="0" err="1"/>
              <a:t>gymnasier</a:t>
            </a:r>
            <a:r>
              <a:rPr lang="en-GB" dirty="0"/>
              <a:t>…</a:t>
            </a:r>
          </a:p>
          <a:p>
            <a:pPr rtl="0"/>
            <a:r>
              <a:rPr lang="en-GB" dirty="0"/>
              <a:t>Vis:</a:t>
            </a:r>
          </a:p>
          <a:p>
            <a:pPr rtl="0"/>
            <a:r>
              <a:rPr lang="en-GB" dirty="0"/>
              <a:t>1. </a:t>
            </a:r>
            <a:r>
              <a:rPr lang="en-GB" dirty="0" err="1"/>
              <a:t>Forside</a:t>
            </a:r>
            <a:r>
              <a:rPr lang="en-GB" dirty="0"/>
              <a:t>: </a:t>
            </a:r>
            <a:r>
              <a:rPr lang="en-GB" dirty="0" err="1"/>
              <a:t>overblik</a:t>
            </a:r>
            <a:r>
              <a:rPr lang="en-GB" dirty="0"/>
              <a:t> over fast </a:t>
            </a:r>
            <a:r>
              <a:rPr lang="en-GB" dirty="0" err="1"/>
              <a:t>tilbud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NAT </a:t>
            </a:r>
            <a:r>
              <a:rPr lang="en-GB" dirty="0" err="1"/>
              <a:t>fak</a:t>
            </a:r>
            <a:r>
              <a:rPr lang="en-GB" dirty="0"/>
              <a:t>. </a:t>
            </a:r>
            <a:r>
              <a:rPr lang="en-GB" dirty="0" err="1"/>
              <a:t>Og</a:t>
            </a:r>
            <a:r>
              <a:rPr lang="en-GB" dirty="0"/>
              <a:t> AU</a:t>
            </a:r>
          </a:p>
          <a:p>
            <a:pPr rtl="0"/>
            <a:r>
              <a:rPr lang="en-GB" dirty="0"/>
              <a:t>2. </a:t>
            </a:r>
            <a:r>
              <a:rPr lang="en-GB" dirty="0" err="1"/>
              <a:t>Lige</a:t>
            </a:r>
            <a:r>
              <a:rPr lang="en-GB" dirty="0"/>
              <a:t> nu er der </a:t>
            </a:r>
            <a:r>
              <a:rPr lang="en-GB" dirty="0" err="1"/>
              <a:t>mulighed</a:t>
            </a:r>
            <a:r>
              <a:rPr lang="en-GB" dirty="0"/>
              <a:t> for online </a:t>
            </a:r>
            <a:r>
              <a:rPr lang="en-GB" dirty="0" err="1"/>
              <a:t>tilbud</a:t>
            </a:r>
            <a:r>
              <a:rPr lang="en-GB" dirty="0"/>
              <a:t> COVID-19. Vi </a:t>
            </a:r>
            <a:r>
              <a:rPr lang="en-GB" dirty="0" err="1"/>
              <a:t>fortsætter</a:t>
            </a:r>
            <a:r>
              <a:rPr lang="en-GB" dirty="0"/>
              <a:t> </a:t>
            </a:r>
            <a:r>
              <a:rPr lang="en-GB" dirty="0" err="1"/>
              <a:t>muligvis</a:t>
            </a:r>
            <a:r>
              <a:rPr lang="en-GB" dirty="0"/>
              <a:t> </a:t>
            </a:r>
            <a:r>
              <a:rPr lang="en-GB" dirty="0" err="1"/>
              <a:t>dette</a:t>
            </a:r>
            <a:r>
              <a:rPr lang="en-GB" dirty="0"/>
              <a:t> </a:t>
            </a:r>
            <a:r>
              <a:rPr lang="en-GB" dirty="0" err="1"/>
              <a:t>tilbud</a:t>
            </a:r>
            <a:r>
              <a:rPr lang="en-GB" dirty="0"/>
              <a:t> post-corona. Der er samlet alt online </a:t>
            </a:r>
            <a:r>
              <a:rPr lang="en-GB" dirty="0" err="1"/>
              <a:t>herunder</a:t>
            </a:r>
            <a:r>
              <a:rPr lang="en-GB" dirty="0"/>
              <a:t> </a:t>
            </a:r>
            <a:r>
              <a:rPr lang="en-GB" dirty="0" err="1"/>
              <a:t>også</a:t>
            </a:r>
            <a:r>
              <a:rPr lang="en-GB" dirty="0"/>
              <a:t> links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interessante</a:t>
            </a:r>
            <a:r>
              <a:rPr lang="en-GB" dirty="0"/>
              <a:t> podcasts om </a:t>
            </a:r>
            <a:r>
              <a:rPr lang="en-GB" dirty="0" err="1"/>
              <a:t>forskellige</a:t>
            </a:r>
            <a:r>
              <a:rPr lang="en-GB" dirty="0"/>
              <a:t> </a:t>
            </a:r>
            <a:r>
              <a:rPr lang="en-GB" dirty="0" err="1"/>
              <a:t>datalogi</a:t>
            </a:r>
            <a:r>
              <a:rPr lang="en-GB" dirty="0"/>
              <a:t>/IT </a:t>
            </a:r>
            <a:r>
              <a:rPr lang="en-GB" dirty="0" err="1"/>
              <a:t>fagligheder</a:t>
            </a:r>
            <a:r>
              <a:rPr lang="en-GB" dirty="0"/>
              <a:t> </a:t>
            </a:r>
            <a:r>
              <a:rPr lang="en-GB" dirty="0" err="1"/>
              <a:t>fra</a:t>
            </a:r>
            <a:r>
              <a:rPr lang="en-GB" dirty="0"/>
              <a:t> </a:t>
            </a:r>
            <a:r>
              <a:rPr lang="en-GB" dirty="0" err="1"/>
              <a:t>vores</a:t>
            </a:r>
            <a:r>
              <a:rPr lang="en-GB" dirty="0"/>
              <a:t> </a:t>
            </a:r>
            <a:r>
              <a:rPr lang="en-GB" dirty="0" err="1"/>
              <a:t>forskere</a:t>
            </a:r>
            <a:r>
              <a:rPr lang="en-GB" dirty="0"/>
              <a:t>.</a:t>
            </a:r>
          </a:p>
          <a:p>
            <a:pPr rtl="0"/>
            <a:r>
              <a:rPr lang="en-GB" dirty="0"/>
              <a:t>3. </a:t>
            </a:r>
            <a:r>
              <a:rPr lang="en-GB" dirty="0" err="1"/>
              <a:t>Besøg</a:t>
            </a:r>
            <a:r>
              <a:rPr lang="en-GB" dirty="0"/>
              <a:t> for </a:t>
            </a:r>
            <a:r>
              <a:rPr lang="en-GB" dirty="0" err="1"/>
              <a:t>Datalogi</a:t>
            </a:r>
            <a:r>
              <a:rPr lang="en-GB" dirty="0"/>
              <a:t> oversight, </a:t>
            </a:r>
            <a:r>
              <a:rPr lang="en-GB" dirty="0" err="1"/>
              <a:t>hvor</a:t>
            </a:r>
            <a:r>
              <a:rPr lang="en-GB" dirty="0"/>
              <a:t> I </a:t>
            </a:r>
            <a:r>
              <a:rPr lang="en-GB" dirty="0" err="1"/>
              <a:t>kan</a:t>
            </a:r>
            <a:r>
              <a:rPr lang="en-GB" dirty="0"/>
              <a:t> se </a:t>
            </a:r>
            <a:r>
              <a:rPr lang="en-GB" dirty="0" err="1"/>
              <a:t>en</a:t>
            </a:r>
            <a:r>
              <a:rPr lang="en-GB" dirty="0"/>
              <a:t> oversight over de </a:t>
            </a:r>
            <a:r>
              <a:rPr lang="en-GB" dirty="0" err="1"/>
              <a:t>faglelemnter</a:t>
            </a:r>
            <a:r>
              <a:rPr lang="en-GB" dirty="0"/>
              <a:t> </a:t>
            </a:r>
            <a:r>
              <a:rPr lang="en-GB" dirty="0" err="1"/>
              <a:t>som</a:t>
            </a:r>
            <a:r>
              <a:rPr lang="en-GB" dirty="0"/>
              <a:t> normal </a:t>
            </a:r>
            <a:r>
              <a:rPr lang="en-GB" dirty="0" err="1"/>
              <a:t>vil</a:t>
            </a:r>
            <a:r>
              <a:rPr lang="en-GB" dirty="0"/>
              <a:t> </a:t>
            </a:r>
            <a:r>
              <a:rPr lang="en-GB" dirty="0" err="1"/>
              <a:t>indgå</a:t>
            </a:r>
            <a:r>
              <a:rPr lang="en-GB" dirty="0"/>
              <a:t> </a:t>
            </a:r>
            <a:r>
              <a:rPr lang="en-GB" dirty="0" err="1"/>
              <a:t>når</a:t>
            </a:r>
            <a:r>
              <a:rPr lang="en-GB" dirty="0"/>
              <a:t> I </a:t>
            </a:r>
            <a:r>
              <a:rPr lang="en-GB" dirty="0" err="1"/>
              <a:t>kommer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besøg</a:t>
            </a:r>
            <a:r>
              <a:rPr lang="en-GB" dirty="0"/>
              <a:t> med </a:t>
            </a:r>
            <a:r>
              <a:rPr lang="en-GB" dirty="0" err="1"/>
              <a:t>jeres</a:t>
            </a:r>
            <a:r>
              <a:rPr lang="en-GB" dirty="0"/>
              <a:t> </a:t>
            </a:r>
            <a:r>
              <a:rPr lang="en-GB" dirty="0" err="1"/>
              <a:t>klasse</a:t>
            </a:r>
            <a:r>
              <a:rPr lang="en-GB" dirty="0"/>
              <a:t> (</a:t>
            </a:r>
            <a:r>
              <a:rPr lang="en-GB" dirty="0" err="1"/>
              <a:t>fleksibilitet</a:t>
            </a:r>
            <a:r>
              <a:rPr lang="en-GB" dirty="0"/>
              <a:t>, </a:t>
            </a:r>
            <a:r>
              <a:rPr lang="en-GB" dirty="0" err="1"/>
              <a:t>hel</a:t>
            </a:r>
            <a:r>
              <a:rPr lang="en-GB" dirty="0"/>
              <a:t>/</a:t>
            </a:r>
            <a:r>
              <a:rPr lang="en-GB" dirty="0" err="1"/>
              <a:t>halv</a:t>
            </a:r>
            <a:r>
              <a:rPr lang="en-GB" dirty="0"/>
              <a:t> </a:t>
            </a:r>
            <a:r>
              <a:rPr lang="en-GB" dirty="0" err="1"/>
              <a:t>dag</a:t>
            </a:r>
            <a:r>
              <a:rPr lang="en-GB" dirty="0"/>
              <a:t>, “</a:t>
            </a:r>
            <a:r>
              <a:rPr lang="en-GB" dirty="0" err="1"/>
              <a:t>plukke”program</a:t>
            </a:r>
            <a:r>
              <a:rPr lang="en-GB" dirty="0"/>
              <a:t>.</a:t>
            </a:r>
          </a:p>
          <a:p>
            <a:pPr rtl="0"/>
            <a:r>
              <a:rPr lang="en-GB" dirty="0"/>
              <a:t>	- Workshops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oplæg</a:t>
            </a:r>
            <a:r>
              <a:rPr lang="en-GB" dirty="0"/>
              <a:t> </a:t>
            </a:r>
            <a:r>
              <a:rPr lang="en-GB" dirty="0" err="1"/>
              <a:t>repræsenterer</a:t>
            </a:r>
            <a:r>
              <a:rPr lang="en-GB" dirty="0"/>
              <a:t> </a:t>
            </a:r>
            <a:r>
              <a:rPr lang="en-GB" dirty="0" err="1"/>
              <a:t>begge</a:t>
            </a:r>
            <a:r>
              <a:rPr lang="en-GB" dirty="0"/>
              <a:t> </a:t>
            </a:r>
            <a:r>
              <a:rPr lang="en-GB" dirty="0" err="1"/>
              <a:t>vores</a:t>
            </a:r>
            <a:r>
              <a:rPr lang="en-GB" dirty="0"/>
              <a:t> </a:t>
            </a:r>
            <a:r>
              <a:rPr lang="en-GB" dirty="0" err="1"/>
              <a:t>uddannelsesretninger</a:t>
            </a:r>
            <a:r>
              <a:rPr lang="en-GB" dirty="0"/>
              <a:t> (</a:t>
            </a:r>
            <a:r>
              <a:rPr lang="en-GB" dirty="0" err="1"/>
              <a:t>Datalogi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IT </a:t>
            </a:r>
            <a:r>
              <a:rPr lang="en-GB" dirty="0" err="1"/>
              <a:t>Produktudivkling</a:t>
            </a:r>
            <a:r>
              <a:rPr lang="en-GB" dirty="0"/>
              <a:t>), </a:t>
            </a:r>
            <a:r>
              <a:rPr lang="en-GB" dirty="0" err="1"/>
              <a:t>som</a:t>
            </a:r>
            <a:r>
              <a:rPr lang="en-GB" dirty="0"/>
              <a:t> “</a:t>
            </a:r>
            <a:r>
              <a:rPr lang="en-GB" dirty="0" err="1"/>
              <a:t>Problemløsning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algoritmer</a:t>
            </a:r>
            <a:r>
              <a:rPr lang="en-GB" dirty="0"/>
              <a:t>” </a:t>
            </a:r>
            <a:r>
              <a:rPr lang="en-GB" dirty="0" err="1"/>
              <a:t>hvor</a:t>
            </a:r>
            <a:r>
              <a:rPr lang="en-GB" dirty="0"/>
              <a:t> man </a:t>
            </a:r>
            <a:r>
              <a:rPr lang="en-GB" dirty="0" err="1"/>
              <a:t>arbejder</a:t>
            </a:r>
            <a:r>
              <a:rPr lang="en-GB" dirty="0"/>
              <a:t>. !!!, </a:t>
            </a:r>
            <a:r>
              <a:rPr lang="en-GB" dirty="0" err="1"/>
              <a:t>eller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mere hands-on </a:t>
            </a:r>
            <a:r>
              <a:rPr lang="en-GB" dirty="0" err="1"/>
              <a:t>wokshop</a:t>
            </a:r>
            <a:r>
              <a:rPr lang="en-GB" dirty="0"/>
              <a:t> </a:t>
            </a:r>
            <a:r>
              <a:rPr lang="en-GB" dirty="0" err="1"/>
              <a:t>som</a:t>
            </a:r>
            <a:r>
              <a:rPr lang="en-GB" dirty="0"/>
              <a:t> Shape Changing Technology </a:t>
            </a:r>
            <a:r>
              <a:rPr lang="en-GB" dirty="0" err="1"/>
              <a:t>som</a:t>
            </a:r>
            <a:r>
              <a:rPr lang="en-GB" dirty="0"/>
              <a:t>!!!</a:t>
            </a:r>
          </a:p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>
              <a:defRPr/>
            </a:pPr>
            <a:fld id="{72C160C3-3AB6-49C1-8001-AFDAD271EB5B}" type="slidenum">
              <a:rPr lang="en-GB" smtClean="0"/>
              <a:pPr rtl="0"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8427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GB" dirty="0"/>
              <a:t>Man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komme</a:t>
            </a:r>
            <a:r>
              <a:rPr lang="en-GB" dirty="0"/>
              <a:t> </a:t>
            </a:r>
            <a:r>
              <a:rPr lang="en-GB" dirty="0" err="1"/>
              <a:t>langvejs</a:t>
            </a:r>
            <a:r>
              <a:rPr lang="en-GB" dirty="0"/>
              <a:t> </a:t>
            </a:r>
            <a:r>
              <a:rPr lang="en-GB" dirty="0" err="1"/>
              <a:t>fra</a:t>
            </a:r>
            <a:r>
              <a:rPr lang="en-GB" dirty="0"/>
              <a:t>. </a:t>
            </a:r>
            <a:r>
              <a:rPr lang="en-GB" dirty="0" err="1"/>
              <a:t>Fx</a:t>
            </a:r>
            <a:r>
              <a:rPr lang="en-GB" dirty="0"/>
              <a:t>. </a:t>
            </a:r>
            <a:r>
              <a:rPr lang="en-GB" dirty="0" err="1"/>
              <a:t>Studietur</a:t>
            </a:r>
            <a:r>
              <a:rPr lang="en-GB" dirty="0"/>
              <a:t> </a:t>
            </a:r>
            <a:r>
              <a:rPr lang="en-GB" dirty="0" err="1"/>
              <a:t>eller</a:t>
            </a:r>
            <a:r>
              <a:rPr lang="en-GB" dirty="0"/>
              <a:t> </a:t>
            </a:r>
            <a:r>
              <a:rPr lang="en-GB" dirty="0" err="1"/>
              <a:t>lign</a:t>
            </a:r>
            <a:r>
              <a:rPr lang="en-GB" dirty="0"/>
              <a:t>.</a:t>
            </a:r>
          </a:p>
          <a:p>
            <a:pPr rtl="0"/>
            <a:r>
              <a:rPr lang="en-GB" dirty="0" err="1"/>
              <a:t>Heldags</a:t>
            </a:r>
            <a:r>
              <a:rPr lang="en-GB" dirty="0"/>
              <a:t>---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også</a:t>
            </a:r>
            <a:r>
              <a:rPr lang="en-GB" dirty="0"/>
              <a:t> </a:t>
            </a:r>
            <a:r>
              <a:rPr lang="en-GB" dirty="0" err="1"/>
              <a:t>være</a:t>
            </a:r>
            <a:r>
              <a:rPr lang="en-GB" dirty="0"/>
              <a:t> </a:t>
            </a:r>
            <a:r>
              <a:rPr lang="en-GB" dirty="0" err="1"/>
              <a:t>halvdags</a:t>
            </a:r>
            <a:r>
              <a:rPr lang="en-GB" dirty="0"/>
              <a:t>-</a:t>
            </a:r>
            <a:r>
              <a:rPr lang="mr-IN" dirty="0"/>
              <a:t>…</a:t>
            </a:r>
            <a:endParaRPr lang="da-DK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Eller ? =….</a:t>
            </a:r>
            <a:r>
              <a:rPr lang="en-US" dirty="0" err="1"/>
              <a:t>Fysik</a:t>
            </a:r>
            <a:r>
              <a:rPr lang="en-US" dirty="0"/>
              <a:t>/Steno/</a:t>
            </a:r>
            <a:r>
              <a:rPr lang="en-US" dirty="0" err="1"/>
              <a:t>aros</a:t>
            </a:r>
            <a:endParaRPr lang="en-US" dirty="0"/>
          </a:p>
          <a:p>
            <a:r>
              <a:rPr lang="en-US" sz="1600" dirty="0"/>
              <a:t>…Eller </a:t>
            </a:r>
            <a:r>
              <a:rPr lang="en-US" sz="1600" dirty="0" err="1"/>
              <a:t>fx</a:t>
            </a:r>
            <a:endParaRPr lang="en-US" sz="1600" dirty="0"/>
          </a:p>
          <a:p>
            <a:r>
              <a:rPr lang="en-US" sz="1600" dirty="0"/>
              <a:t>12.30-13.30 </a:t>
            </a:r>
            <a:r>
              <a:rPr lang="en-US" sz="1600" dirty="0" err="1"/>
              <a:t>oplæg</a:t>
            </a:r>
            <a:endParaRPr lang="en-US" sz="1600" dirty="0"/>
          </a:p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AF66ABC-5102-4B0C-8842-3908384DF1CD}" type="slidenum">
              <a:rPr lang="en-GB" smtClean="0"/>
              <a:pPr rtl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5419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Introduktionsoplæg</a:t>
            </a:r>
            <a:endParaRPr lang="en-GB" sz="1600" b="0" i="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I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starten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af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jeres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besøg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kan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vi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indlede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med et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kort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(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eller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længere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)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introduktionsoplæg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,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evt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.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efterfulgt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af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en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rundvisning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. Der er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også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mulighed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for at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rundvisningen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kan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planlægges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til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senere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på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besøgsdagen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f.eks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.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som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afslutning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.</a:t>
            </a:r>
          </a:p>
          <a:p>
            <a:endParaRPr lang="en-GB" sz="1600" b="0" i="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Oplæg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og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workshops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relateret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til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Datalogi</a:t>
            </a:r>
            <a:endParaRPr lang="en-GB" sz="1600" b="0" i="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Relateret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til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det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datalogiske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felt har vi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flere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oplæg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og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workshops at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vælge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mellem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som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dækker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forskellige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emner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.</a:t>
            </a:r>
            <a:b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</a:b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Mange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af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emnerne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kan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afholdes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som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et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enkeltstående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oplæg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,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eller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som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oplæg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efterfulgt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af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øvelser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.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Nogle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emner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er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bedst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egnet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som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workshops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hvor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det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faglige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præsenteres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løbende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med at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deltagerne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selv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arbejder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i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en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workshop.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6109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dirty="0"/>
              <a:t>…</a:t>
            </a:r>
            <a:r>
              <a:rPr lang="en-GB" dirty="0" err="1"/>
              <a:t>Ligesom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resten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 </a:t>
            </a:r>
            <a:r>
              <a:rPr lang="en-GB" dirty="0" err="1"/>
              <a:t>naturvidenskab</a:t>
            </a:r>
            <a:r>
              <a:rPr lang="en-GB" dirty="0"/>
              <a:t> har vi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besøgsordning</a:t>
            </a:r>
            <a:r>
              <a:rPr lang="en-GB" dirty="0"/>
              <a:t> for </a:t>
            </a:r>
            <a:r>
              <a:rPr lang="en-GB" dirty="0" err="1"/>
              <a:t>gymnasier</a:t>
            </a:r>
            <a:r>
              <a:rPr lang="en-GB" dirty="0"/>
              <a:t>…</a:t>
            </a:r>
          </a:p>
          <a:p>
            <a:pPr rtl="0"/>
            <a:r>
              <a:rPr lang="en-GB" dirty="0"/>
              <a:t>Vis:</a:t>
            </a:r>
          </a:p>
          <a:p>
            <a:pPr rtl="0"/>
            <a:r>
              <a:rPr lang="en-GB" dirty="0"/>
              <a:t>1. </a:t>
            </a:r>
            <a:r>
              <a:rPr lang="en-GB" dirty="0" err="1"/>
              <a:t>Forside</a:t>
            </a:r>
            <a:r>
              <a:rPr lang="en-GB" dirty="0"/>
              <a:t>: </a:t>
            </a:r>
            <a:r>
              <a:rPr lang="en-GB" dirty="0" err="1"/>
              <a:t>overblik</a:t>
            </a:r>
            <a:r>
              <a:rPr lang="en-GB" dirty="0"/>
              <a:t> over fast </a:t>
            </a:r>
            <a:r>
              <a:rPr lang="en-GB" dirty="0" err="1"/>
              <a:t>tilbud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NAT </a:t>
            </a:r>
            <a:r>
              <a:rPr lang="en-GB" dirty="0" err="1"/>
              <a:t>fak</a:t>
            </a:r>
            <a:r>
              <a:rPr lang="en-GB" dirty="0"/>
              <a:t>. </a:t>
            </a:r>
            <a:r>
              <a:rPr lang="en-GB" dirty="0" err="1"/>
              <a:t>Og</a:t>
            </a:r>
            <a:r>
              <a:rPr lang="en-GB" dirty="0"/>
              <a:t> AU</a:t>
            </a:r>
          </a:p>
          <a:p>
            <a:pPr rtl="0"/>
            <a:r>
              <a:rPr lang="en-GB" dirty="0"/>
              <a:t>2. </a:t>
            </a:r>
            <a:r>
              <a:rPr lang="en-GB" dirty="0" err="1"/>
              <a:t>Lige</a:t>
            </a:r>
            <a:r>
              <a:rPr lang="en-GB" dirty="0"/>
              <a:t> nu er der </a:t>
            </a:r>
            <a:r>
              <a:rPr lang="en-GB" dirty="0" err="1"/>
              <a:t>mulighed</a:t>
            </a:r>
            <a:r>
              <a:rPr lang="en-GB" dirty="0"/>
              <a:t> for online </a:t>
            </a:r>
            <a:r>
              <a:rPr lang="en-GB" dirty="0" err="1"/>
              <a:t>tilbud</a:t>
            </a:r>
            <a:r>
              <a:rPr lang="en-GB" dirty="0"/>
              <a:t> COVID-19. Vi </a:t>
            </a:r>
            <a:r>
              <a:rPr lang="en-GB" dirty="0" err="1"/>
              <a:t>fortsætter</a:t>
            </a:r>
            <a:r>
              <a:rPr lang="en-GB" dirty="0"/>
              <a:t> </a:t>
            </a:r>
            <a:r>
              <a:rPr lang="en-GB" dirty="0" err="1"/>
              <a:t>muligvis</a:t>
            </a:r>
            <a:r>
              <a:rPr lang="en-GB" dirty="0"/>
              <a:t> </a:t>
            </a:r>
            <a:r>
              <a:rPr lang="en-GB" dirty="0" err="1"/>
              <a:t>dette</a:t>
            </a:r>
            <a:r>
              <a:rPr lang="en-GB" dirty="0"/>
              <a:t> </a:t>
            </a:r>
            <a:r>
              <a:rPr lang="en-GB" dirty="0" err="1"/>
              <a:t>tilbud</a:t>
            </a:r>
            <a:r>
              <a:rPr lang="en-GB" dirty="0"/>
              <a:t> post-corona. Der er samlet alt online </a:t>
            </a:r>
            <a:r>
              <a:rPr lang="en-GB" dirty="0" err="1"/>
              <a:t>herunder</a:t>
            </a:r>
            <a:r>
              <a:rPr lang="en-GB" dirty="0"/>
              <a:t> </a:t>
            </a:r>
            <a:r>
              <a:rPr lang="en-GB" dirty="0" err="1"/>
              <a:t>også</a:t>
            </a:r>
            <a:r>
              <a:rPr lang="en-GB" dirty="0"/>
              <a:t> links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interessante</a:t>
            </a:r>
            <a:r>
              <a:rPr lang="en-GB" dirty="0"/>
              <a:t> podcasts om </a:t>
            </a:r>
            <a:r>
              <a:rPr lang="en-GB" dirty="0" err="1"/>
              <a:t>forskellige</a:t>
            </a:r>
            <a:r>
              <a:rPr lang="en-GB" dirty="0"/>
              <a:t> </a:t>
            </a:r>
            <a:r>
              <a:rPr lang="en-GB" dirty="0" err="1"/>
              <a:t>datalogi</a:t>
            </a:r>
            <a:r>
              <a:rPr lang="en-GB" dirty="0"/>
              <a:t>/IT </a:t>
            </a:r>
            <a:r>
              <a:rPr lang="en-GB" dirty="0" err="1"/>
              <a:t>fagligheder</a:t>
            </a:r>
            <a:r>
              <a:rPr lang="en-GB" dirty="0"/>
              <a:t> </a:t>
            </a:r>
            <a:r>
              <a:rPr lang="en-GB" dirty="0" err="1"/>
              <a:t>fra</a:t>
            </a:r>
            <a:r>
              <a:rPr lang="en-GB" dirty="0"/>
              <a:t> </a:t>
            </a:r>
            <a:r>
              <a:rPr lang="en-GB" dirty="0" err="1"/>
              <a:t>vores</a:t>
            </a:r>
            <a:r>
              <a:rPr lang="en-GB" dirty="0"/>
              <a:t> </a:t>
            </a:r>
            <a:r>
              <a:rPr lang="en-GB" dirty="0" err="1"/>
              <a:t>forskere</a:t>
            </a:r>
            <a:r>
              <a:rPr lang="en-GB" dirty="0"/>
              <a:t>.</a:t>
            </a:r>
          </a:p>
          <a:p>
            <a:pPr rtl="0"/>
            <a:r>
              <a:rPr lang="en-GB" dirty="0"/>
              <a:t>3. </a:t>
            </a:r>
            <a:r>
              <a:rPr lang="en-GB" dirty="0" err="1"/>
              <a:t>Besøg</a:t>
            </a:r>
            <a:r>
              <a:rPr lang="en-GB" dirty="0"/>
              <a:t> for </a:t>
            </a:r>
            <a:r>
              <a:rPr lang="en-GB" dirty="0" err="1"/>
              <a:t>Datalogi</a:t>
            </a:r>
            <a:r>
              <a:rPr lang="en-GB" dirty="0"/>
              <a:t> oversight, </a:t>
            </a:r>
            <a:r>
              <a:rPr lang="en-GB" dirty="0" err="1"/>
              <a:t>hvor</a:t>
            </a:r>
            <a:r>
              <a:rPr lang="en-GB" dirty="0"/>
              <a:t> I </a:t>
            </a:r>
            <a:r>
              <a:rPr lang="en-GB" dirty="0" err="1"/>
              <a:t>kan</a:t>
            </a:r>
            <a:r>
              <a:rPr lang="en-GB" dirty="0"/>
              <a:t> se </a:t>
            </a:r>
            <a:r>
              <a:rPr lang="en-GB" dirty="0" err="1"/>
              <a:t>en</a:t>
            </a:r>
            <a:r>
              <a:rPr lang="en-GB" dirty="0"/>
              <a:t> oversight over de </a:t>
            </a:r>
            <a:r>
              <a:rPr lang="en-GB" dirty="0" err="1"/>
              <a:t>faglelemnter</a:t>
            </a:r>
            <a:r>
              <a:rPr lang="en-GB" dirty="0"/>
              <a:t> </a:t>
            </a:r>
            <a:r>
              <a:rPr lang="en-GB" dirty="0" err="1"/>
              <a:t>som</a:t>
            </a:r>
            <a:r>
              <a:rPr lang="en-GB" dirty="0"/>
              <a:t> normal </a:t>
            </a:r>
            <a:r>
              <a:rPr lang="en-GB" dirty="0" err="1"/>
              <a:t>vil</a:t>
            </a:r>
            <a:r>
              <a:rPr lang="en-GB" dirty="0"/>
              <a:t> </a:t>
            </a:r>
            <a:r>
              <a:rPr lang="en-GB" dirty="0" err="1"/>
              <a:t>indgå</a:t>
            </a:r>
            <a:r>
              <a:rPr lang="en-GB" dirty="0"/>
              <a:t> </a:t>
            </a:r>
            <a:r>
              <a:rPr lang="en-GB" dirty="0" err="1"/>
              <a:t>når</a:t>
            </a:r>
            <a:r>
              <a:rPr lang="en-GB" dirty="0"/>
              <a:t> I </a:t>
            </a:r>
            <a:r>
              <a:rPr lang="en-GB" dirty="0" err="1"/>
              <a:t>kommer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besøg</a:t>
            </a:r>
            <a:r>
              <a:rPr lang="en-GB" dirty="0"/>
              <a:t> med </a:t>
            </a:r>
            <a:r>
              <a:rPr lang="en-GB" dirty="0" err="1"/>
              <a:t>jeres</a:t>
            </a:r>
            <a:r>
              <a:rPr lang="en-GB" dirty="0"/>
              <a:t> </a:t>
            </a:r>
            <a:r>
              <a:rPr lang="en-GB" dirty="0" err="1"/>
              <a:t>klasse</a:t>
            </a:r>
            <a:r>
              <a:rPr lang="en-GB" dirty="0"/>
              <a:t> (</a:t>
            </a:r>
            <a:r>
              <a:rPr lang="en-GB" dirty="0" err="1"/>
              <a:t>fleksibilitet</a:t>
            </a:r>
            <a:r>
              <a:rPr lang="en-GB" dirty="0"/>
              <a:t>, </a:t>
            </a:r>
            <a:r>
              <a:rPr lang="en-GB" dirty="0" err="1"/>
              <a:t>hel</a:t>
            </a:r>
            <a:r>
              <a:rPr lang="en-GB" dirty="0"/>
              <a:t>/</a:t>
            </a:r>
            <a:r>
              <a:rPr lang="en-GB" dirty="0" err="1"/>
              <a:t>halv</a:t>
            </a:r>
            <a:r>
              <a:rPr lang="en-GB" dirty="0"/>
              <a:t> </a:t>
            </a:r>
            <a:r>
              <a:rPr lang="en-GB" dirty="0" err="1"/>
              <a:t>dag</a:t>
            </a:r>
            <a:r>
              <a:rPr lang="en-GB" dirty="0"/>
              <a:t>, “</a:t>
            </a:r>
            <a:r>
              <a:rPr lang="en-GB" dirty="0" err="1"/>
              <a:t>plukke”program</a:t>
            </a:r>
            <a:r>
              <a:rPr lang="en-GB" dirty="0"/>
              <a:t>.</a:t>
            </a:r>
          </a:p>
          <a:p>
            <a:pPr rtl="0"/>
            <a:r>
              <a:rPr lang="en-GB" dirty="0"/>
              <a:t>	- Workshops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oplæg</a:t>
            </a:r>
            <a:r>
              <a:rPr lang="en-GB" dirty="0"/>
              <a:t> </a:t>
            </a:r>
            <a:r>
              <a:rPr lang="en-GB" dirty="0" err="1"/>
              <a:t>repræsenterer</a:t>
            </a:r>
            <a:r>
              <a:rPr lang="en-GB" dirty="0"/>
              <a:t> </a:t>
            </a:r>
            <a:r>
              <a:rPr lang="en-GB" dirty="0" err="1"/>
              <a:t>begge</a:t>
            </a:r>
            <a:r>
              <a:rPr lang="en-GB" dirty="0"/>
              <a:t> </a:t>
            </a:r>
            <a:r>
              <a:rPr lang="en-GB" dirty="0" err="1"/>
              <a:t>vores</a:t>
            </a:r>
            <a:r>
              <a:rPr lang="en-GB" dirty="0"/>
              <a:t> </a:t>
            </a:r>
            <a:r>
              <a:rPr lang="en-GB" dirty="0" err="1"/>
              <a:t>uddannelsesretninger</a:t>
            </a:r>
            <a:r>
              <a:rPr lang="en-GB" dirty="0"/>
              <a:t> (</a:t>
            </a:r>
            <a:r>
              <a:rPr lang="en-GB" dirty="0" err="1"/>
              <a:t>Datalogi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IT </a:t>
            </a:r>
            <a:r>
              <a:rPr lang="en-GB" dirty="0" err="1"/>
              <a:t>Produktudivkling</a:t>
            </a:r>
            <a:r>
              <a:rPr lang="en-GB" dirty="0"/>
              <a:t>), </a:t>
            </a:r>
            <a:r>
              <a:rPr lang="en-GB" dirty="0" err="1"/>
              <a:t>som</a:t>
            </a:r>
            <a:r>
              <a:rPr lang="en-GB" dirty="0"/>
              <a:t> “</a:t>
            </a:r>
            <a:r>
              <a:rPr lang="en-GB" dirty="0" err="1"/>
              <a:t>Problemløsning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algoritmer</a:t>
            </a:r>
            <a:r>
              <a:rPr lang="en-GB" dirty="0"/>
              <a:t>” </a:t>
            </a:r>
            <a:r>
              <a:rPr lang="en-GB" dirty="0" err="1"/>
              <a:t>hvor</a:t>
            </a:r>
            <a:r>
              <a:rPr lang="en-GB" dirty="0"/>
              <a:t> man </a:t>
            </a:r>
            <a:r>
              <a:rPr lang="en-GB" dirty="0" err="1"/>
              <a:t>arbejder</a:t>
            </a:r>
            <a:r>
              <a:rPr lang="en-GB" dirty="0"/>
              <a:t>. !!!, </a:t>
            </a:r>
            <a:r>
              <a:rPr lang="en-GB" dirty="0" err="1"/>
              <a:t>eller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mere hands-on </a:t>
            </a:r>
            <a:r>
              <a:rPr lang="en-GB" dirty="0" err="1"/>
              <a:t>wokshop</a:t>
            </a:r>
            <a:r>
              <a:rPr lang="en-GB" dirty="0"/>
              <a:t> </a:t>
            </a:r>
            <a:r>
              <a:rPr lang="en-GB" dirty="0" err="1"/>
              <a:t>som</a:t>
            </a:r>
            <a:r>
              <a:rPr lang="en-GB" dirty="0"/>
              <a:t> Shape Changing Technology </a:t>
            </a:r>
            <a:r>
              <a:rPr lang="en-GB" dirty="0" err="1"/>
              <a:t>som</a:t>
            </a:r>
            <a:r>
              <a:rPr lang="en-GB" dirty="0"/>
              <a:t>!!!</a:t>
            </a:r>
          </a:p>
          <a:p>
            <a:pPr rtl="0"/>
            <a:endParaRPr lang="en-GB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50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Forløb</a:t>
            </a:r>
            <a:r>
              <a:rPr lang="en-US" dirty="0"/>
              <a:t> for de </a:t>
            </a:r>
            <a:r>
              <a:rPr lang="en-US" dirty="0" err="1"/>
              <a:t>særligt</a:t>
            </a:r>
            <a:r>
              <a:rPr lang="en-US" dirty="0"/>
              <a:t> </a:t>
            </a:r>
            <a:r>
              <a:rPr lang="en-US" dirty="0" err="1"/>
              <a:t>interesserede</a:t>
            </a:r>
            <a:r>
              <a:rPr lang="en-US" dirty="0"/>
              <a:t>.</a:t>
            </a:r>
          </a:p>
          <a:p>
            <a:endParaRPr lang="en-US" dirty="0"/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err="1"/>
              <a:t>MasterClass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Matematik</a:t>
            </a:r>
            <a:r>
              <a:rPr lang="en-US" dirty="0"/>
              <a:t> (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række</a:t>
            </a:r>
            <a:r>
              <a:rPr lang="en-US" dirty="0"/>
              <a:t> </a:t>
            </a:r>
            <a:r>
              <a:rPr lang="en-US" dirty="0" err="1"/>
              <a:t>gymnasier</a:t>
            </a:r>
            <a:r>
              <a:rPr lang="en-US" dirty="0"/>
              <a:t>). Vi har </a:t>
            </a:r>
            <a:r>
              <a:rPr lang="en-US" dirty="0" err="1"/>
              <a:t>også</a:t>
            </a:r>
            <a:r>
              <a:rPr lang="en-US" dirty="0"/>
              <a:t> </a:t>
            </a:r>
            <a:r>
              <a:rPr lang="en-US" dirty="0" err="1"/>
              <a:t>afholdt</a:t>
            </a:r>
            <a:r>
              <a:rPr lang="en-US" dirty="0"/>
              <a:t> for </a:t>
            </a:r>
            <a:r>
              <a:rPr lang="en-US" dirty="0" err="1"/>
              <a:t>MasterClass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BioInformatik</a:t>
            </a:r>
            <a:r>
              <a:rPr lang="en-US" dirty="0"/>
              <a:t> (</a:t>
            </a:r>
            <a:r>
              <a:rPr lang="en-US" dirty="0" err="1"/>
              <a:t>så</a:t>
            </a:r>
            <a:r>
              <a:rPr lang="en-US" dirty="0"/>
              <a:t> vi KAN lave </a:t>
            </a:r>
            <a:r>
              <a:rPr lang="en-US" dirty="0" err="1"/>
              <a:t>særligt</a:t>
            </a:r>
            <a:r>
              <a:rPr lang="en-US" dirty="0"/>
              <a:t> </a:t>
            </a:r>
            <a:r>
              <a:rPr lang="en-US" dirty="0" err="1"/>
              <a:t>tilrettelagte</a:t>
            </a:r>
            <a:r>
              <a:rPr lang="en-US" dirty="0"/>
              <a:t> </a:t>
            </a:r>
            <a:r>
              <a:rPr lang="en-US" dirty="0" err="1"/>
              <a:t>tilbud</a:t>
            </a:r>
            <a:r>
              <a:rPr lang="en-US" dirty="0"/>
              <a:t>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err="1"/>
              <a:t>Særligt</a:t>
            </a:r>
            <a:r>
              <a:rPr lang="en-US" dirty="0"/>
              <a:t> </a:t>
            </a:r>
            <a:r>
              <a:rPr lang="en-US" dirty="0" err="1"/>
              <a:t>tilrettelagte</a:t>
            </a:r>
            <a:r>
              <a:rPr lang="en-US" dirty="0"/>
              <a:t> workshops/</a:t>
            </a:r>
            <a:r>
              <a:rPr lang="en-US" dirty="0" err="1"/>
              <a:t>forløb</a:t>
            </a:r>
            <a:r>
              <a:rPr lang="en-US" dirty="0"/>
              <a:t> for </a:t>
            </a:r>
            <a:r>
              <a:rPr lang="en-US" dirty="0" err="1"/>
              <a:t>deltagere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ATU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2.    SRP: </a:t>
            </a:r>
            <a:r>
              <a:rPr lang="mr-IN" dirty="0"/>
              <a:t>…</a:t>
            </a:r>
            <a:r>
              <a:rPr lang="da-DK" dirty="0"/>
              <a:t>og andre større skriftlige opgaver (HTX, STX, HHX)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72C160C3-3AB6-49C1-8001-AFDAD271EB5B}" type="slidenum">
              <a:rPr lang="en-GB" smtClean="0"/>
              <a:pPr rtl="0"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388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4538"/>
            <a:ext cx="6613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dirty="0"/>
              <a:t>14</a:t>
            </a:r>
            <a:r>
              <a:rPr lang="en-GB" baseline="30000" dirty="0"/>
              <a:t>th</a:t>
            </a:r>
            <a:r>
              <a:rPr lang="en-GB" dirty="0"/>
              <a:t> IT Camp for Girls in the fall for about 40-50 female High School students</a:t>
            </a: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dirty="0"/>
              <a:t>We are the Organizer of the official danish Robot Olympiad, designated by the ministry of </a:t>
            </a:r>
            <a:r>
              <a:rPr lang="en-GB" dirty="0" err="1"/>
              <a:t>eduction</a:t>
            </a:r>
            <a:r>
              <a:rPr lang="en-GB" dirty="0"/>
              <a:t> and science -  alongside other subject oriented Olympiads like Math Olympics (Georg Mohr), Chemistry Olympiad , Biology </a:t>
            </a:r>
            <a:r>
              <a:rPr lang="en-GB" dirty="0" err="1"/>
              <a:t>olympiad</a:t>
            </a:r>
            <a:r>
              <a:rPr lang="en-GB" dirty="0"/>
              <a:t>, and there is even a </a:t>
            </a:r>
            <a:r>
              <a:rPr lang="en-GB" dirty="0" err="1"/>
              <a:t>Filosophy</a:t>
            </a:r>
            <a:r>
              <a:rPr lang="en-GB" dirty="0"/>
              <a:t> Olympiad.</a:t>
            </a: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dirty="0"/>
              <a:t>FIRST LEGO league is a inquiry-based problem solving challenge for </a:t>
            </a:r>
            <a:r>
              <a:rPr lang="en-GB" dirty="0" err="1"/>
              <a:t>elementart</a:t>
            </a:r>
            <a:r>
              <a:rPr lang="en-GB" dirty="0"/>
              <a:t> school pupils aged 10-16. OC is involved in creating the local Aarhus setup for this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dirty="0"/>
              <a:t>D-pop is a national programming and problem solving competition run by </a:t>
            </a:r>
            <a:r>
              <a:rPr lang="en-GB" dirty="0" err="1"/>
              <a:t>Thore</a:t>
            </a:r>
            <a:r>
              <a:rPr lang="en-GB" dirty="0"/>
              <a:t> </a:t>
            </a:r>
            <a:r>
              <a:rPr lang="en-GB" dirty="0" err="1"/>
              <a:t>Huusfeldt</a:t>
            </a:r>
            <a:r>
              <a:rPr lang="en-GB" dirty="0"/>
              <a:t> at ITU, and we are working on establishing an Aarhus edition of this</a:t>
            </a: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AF66ABC-5102-4B0C-8842-3908384DF1CD}" type="slidenum">
              <a:rPr lang="en-GB" smtClean="0"/>
              <a:pPr rtl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1370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72C160C3-3AB6-49C1-8001-AFDAD271EB5B}" type="slidenum">
              <a:rPr lang="en-GB" smtClean="0"/>
              <a:pPr rtl="0"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7113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Vi vil gerne udbyde særligt tilrettelagte niveaujusterede aktiviteter og/eller besøg for Informatikfaget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0062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M</a:t>
            </a:r>
            <a:r>
              <a:rPr lang="en-GB" dirty="0" err="1"/>
              <a:t>i</a:t>
            </a:r>
            <a:r>
              <a:rPr lang="en-DK" dirty="0"/>
              <a:t>crosoft MakeCode</a:t>
            </a:r>
          </a:p>
          <a:p>
            <a:r>
              <a:rPr lang="en-DK" dirty="0"/>
              <a:t>MicroMacQeen microbit baseret</a:t>
            </a:r>
          </a:p>
          <a:p>
            <a:r>
              <a:rPr lang="en-DK" dirty="0"/>
              <a:t>400 kr inkl microbit. alternativ til simuleringer.</a:t>
            </a:r>
          </a:p>
          <a:p>
            <a:r>
              <a:rPr lang="en-DK" dirty="0"/>
              <a:t>Vi kan tilbyde et zoom online orienteringsmøde ved Lektor Ole Caprani. (eftermiddagen </a:t>
            </a:r>
            <a:r>
              <a:rPr lang="en-GB" dirty="0" err="1"/>
              <a:t>i</a:t>
            </a:r>
            <a:r>
              <a:rPr lang="en-DK" dirty="0"/>
              <a:t> august eller sep)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6776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76503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endParaRPr lang="da-DK" sz="600" cap="all" spc="40" baseline="0" dirty="0">
              <a:solidFill>
                <a:schemeClr val="bg1"/>
              </a:solidFill>
              <a:latin typeface="AU Passata Light" pitchFamily="34" charset="0"/>
            </a:endParaRP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Universitet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1069947027" name="SecondaryLogo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11.05.2022</a:t>
            </a:fld>
            <a:r>
              <a:rPr lang="da-DK" dirty="0"/>
              <a:t>03-09-2019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7" name="FLD_Event">
            <a:extLst>
              <a:ext uri="{FF2B5EF4-FFF2-40B4-BE49-F238E27FC236}">
                <a16:creationId xmlns:a16="http://schemas.microsoft.com/office/drawing/2014/main" id="{4C2B3F3C-C697-7C46-A72D-1994266E1B4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Gymnasiesamarbejde 2021</a:t>
            </a:r>
          </a:p>
        </p:txBody>
      </p:sp>
      <p:sp>
        <p:nvSpPr>
          <p:cNvPr id="19" name="USR_Name">
            <a:extLst>
              <a:ext uri="{FF2B5EF4-FFF2-40B4-BE49-F238E27FC236}">
                <a16:creationId xmlns:a16="http://schemas.microsoft.com/office/drawing/2014/main" id="{1033ADE8-3E6C-6E46-97DD-8E28D95F405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 err="1">
                <a:solidFill>
                  <a:schemeClr val="bg1"/>
                </a:solidFill>
                <a:latin typeface="+mn-lt"/>
              </a:rPr>
              <a:t>InSTITUT</a:t>
            </a: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 FOR DATALOGI</a:t>
            </a:r>
          </a:p>
        </p:txBody>
      </p:sp>
      <p:sp>
        <p:nvSpPr>
          <p:cNvPr id="23" name="Date_DateCustomA">
            <a:extLst>
              <a:ext uri="{FF2B5EF4-FFF2-40B4-BE49-F238E27FC236}">
                <a16:creationId xmlns:a16="http://schemas.microsoft.com/office/drawing/2014/main" id="{43359D0E-2D80-604A-B8FB-4666FAAF495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63569" y="5985511"/>
            <a:ext cx="2286757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Institut for Datalogi</a:t>
            </a:r>
          </a:p>
        </p:txBody>
      </p:sp>
      <p:sp>
        <p:nvSpPr>
          <p:cNvPr id="20" name="USR_Name">
            <a:extLst>
              <a:ext uri="{FF2B5EF4-FFF2-40B4-BE49-F238E27FC236}">
                <a16:creationId xmlns:a16="http://schemas.microsoft.com/office/drawing/2014/main" id="{E940BFD1-8E38-A946-8947-00B994194CC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38500" y="6137457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Aarhus Universitet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11.05.2022</a:t>
            </a:fld>
            <a:r>
              <a:rPr lang="da-DK" dirty="0"/>
              <a:t>03-09-2019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11.05.2022</a:t>
            </a:fld>
            <a:r>
              <a:rPr lang="da-DK" dirty="0"/>
              <a:t>03-09-2019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11.05.2022</a:t>
            </a:fld>
            <a:r>
              <a:rPr lang="da-DK" dirty="0"/>
              <a:t>03-09-2019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11.05.2022</a:t>
            </a:fld>
            <a:r>
              <a:rPr lang="da-DK" dirty="0"/>
              <a:t>03-09-2019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da-DK" dirty="0"/>
              <a:t>Click to add Quote text, for next level ENTER and TAB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da-DK" dirty="0"/>
              <a:t>Click to add Quote text, for next level ENTER and TAB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11.05.2022</a:t>
            </a:fld>
            <a:r>
              <a:rPr lang="da-DK" dirty="0"/>
              <a:t>03-09-2019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11.05.2022</a:t>
            </a:fld>
            <a:r>
              <a:rPr lang="da-DK" dirty="0"/>
              <a:t>03-09-2019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da-DK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11.05.2022</a:t>
            </a:fld>
            <a:r>
              <a:rPr lang="da-DK" dirty="0"/>
              <a:t>03-09-2019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11.05.2022</a:t>
            </a:fld>
            <a:r>
              <a:rPr lang="da-DK" dirty="0"/>
              <a:t>03-09-2019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11.05.2022</a:t>
            </a:fld>
            <a:r>
              <a:rPr lang="da-DK" dirty="0"/>
              <a:t>03-09-2019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da-DK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da-DK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da-DK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da-DK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da-DK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da-DK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da-DK" smtClean="0"/>
              <a:pPr/>
              <a:t>11.05.2022</a:t>
            </a:fld>
            <a:r>
              <a:rPr lang="da-DK" dirty="0"/>
              <a:t>03-09-2019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da-DK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a-DK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da-DK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endParaRPr lang="da-DK" sz="600" cap="all" spc="40" baseline="0" dirty="0">
              <a:solidFill>
                <a:schemeClr val="bg1"/>
              </a:solidFill>
              <a:latin typeface="AU Passata Light" pitchFamily="34" charset="0"/>
            </a:endParaRP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Universitet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886691082" name="SecondaryLogo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11.05.2022</a:t>
            </a:fld>
            <a:r>
              <a:rPr lang="da-DK" dirty="0"/>
              <a:t>03-09-2019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20" name="FLD_Event">
            <a:extLst>
              <a:ext uri="{FF2B5EF4-FFF2-40B4-BE49-F238E27FC236}">
                <a16:creationId xmlns:a16="http://schemas.microsoft.com/office/drawing/2014/main" id="{213343E4-A5E1-424C-A0BB-74D28172307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AU PRÆSENTATION</a:t>
            </a:r>
          </a:p>
        </p:txBody>
      </p:sp>
      <p:sp>
        <p:nvSpPr>
          <p:cNvPr id="24" name="USR_Name">
            <a:extLst>
              <a:ext uri="{FF2B5EF4-FFF2-40B4-BE49-F238E27FC236}">
                <a16:creationId xmlns:a16="http://schemas.microsoft.com/office/drawing/2014/main" id="{D6DB9CDB-9818-8E41-94F0-1DAF112021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INDSÆT NAVN</a:t>
            </a:r>
          </a:p>
        </p:txBody>
      </p:sp>
      <p:sp>
        <p:nvSpPr>
          <p:cNvPr id="25" name="USR_Title">
            <a:extLst>
              <a:ext uri="{FF2B5EF4-FFF2-40B4-BE49-F238E27FC236}">
                <a16:creationId xmlns:a16="http://schemas.microsoft.com/office/drawing/2014/main" id="{547EE9CF-607D-1244-ABAB-69B5A895507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INDSÆT TITEL</a:t>
            </a:r>
          </a:p>
        </p:txBody>
      </p:sp>
      <p:sp>
        <p:nvSpPr>
          <p:cNvPr id="26" name="Date_DateCustomA">
            <a:extLst>
              <a:ext uri="{FF2B5EF4-FFF2-40B4-BE49-F238E27FC236}">
                <a16:creationId xmlns:a16="http://schemas.microsoft.com/office/drawing/2014/main" id="{850C052D-EAE8-2B46-B96E-E29F08C17B2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INDSÆT DATO</a:t>
            </a:r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 
Universitet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da-DK" smtClean="0"/>
              <a:pPr/>
              <a:t>11.05.2022</a:t>
            </a:fld>
            <a:r>
              <a:rPr lang="da-DK" dirty="0"/>
              <a:t>03-09-2019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da-DK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778" y="2480957"/>
            <a:ext cx="11251388" cy="2978137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a-DK" dirty="0"/>
              <a:t>Click to edit Master text styles</a:t>
            </a:r>
          </a:p>
          <a:p>
            <a:pPr lvl="1"/>
            <a:r>
              <a:rPr lang="da-DK" dirty="0"/>
              <a:t>Second level</a:t>
            </a:r>
          </a:p>
          <a:p>
            <a:pPr lvl="2"/>
            <a:r>
              <a:rPr lang="da-DK" dirty="0"/>
              <a:t>Third level</a:t>
            </a:r>
          </a:p>
          <a:p>
            <a:pPr lvl="3"/>
            <a:r>
              <a:rPr lang="da-DK" dirty="0"/>
              <a:t>Fourth level</a:t>
            </a:r>
          </a:p>
          <a:p>
            <a:pPr lvl="4"/>
            <a:r>
              <a:rPr lang="da-DK" dirty="0"/>
              <a:t>Fifth level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9780" y="222251"/>
            <a:ext cx="11251385" cy="766176"/>
          </a:xfrm>
        </p:spPr>
        <p:txBody>
          <a:bodyPr/>
          <a:lstStyle>
            <a:lvl1pPr>
              <a:defRPr/>
            </a:lvl1pPr>
          </a:lstStyle>
          <a:p>
            <a:r>
              <a:rPr lang="da-DK" dirty="0"/>
              <a:t>Click to edit Master title style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9777" y="1508787"/>
            <a:ext cx="11251388" cy="56978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3199"/>
            </a:lvl1pPr>
          </a:lstStyle>
          <a:p>
            <a:pPr lvl="0"/>
            <a:r>
              <a:rPr lang="da-DK" dirty="0"/>
              <a:t>Click to edit Master text styles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452669"/>
            <a:ext cx="1825892" cy="1435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333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</a:t>
            </a:r>
            <a:r>
              <a:rPr lang="en-GB" sz="1333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</a:t>
            </a:r>
            <a:br>
              <a:rPr lang="en-GB" sz="1333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333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Bold eller Regular</a:t>
            </a:r>
          </a:p>
          <a:p>
            <a:pPr algn="r">
              <a:lnSpc>
                <a:spcPct val="100000"/>
              </a:lnSpc>
            </a:pPr>
            <a:endParaRPr lang="en-GB" sz="1333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00000"/>
              </a:lnSpc>
            </a:pPr>
            <a:endParaRPr lang="en-GB" sz="1333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00000"/>
              </a:lnSpc>
            </a:pPr>
            <a:endParaRPr lang="en-GB" sz="1333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00000"/>
              </a:lnSpc>
            </a:pPr>
            <a:r>
              <a:rPr lang="en-GB" sz="1333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Underoverskrift</a:t>
            </a:r>
            <a:r>
              <a:rPr lang="en-GB" sz="1333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br>
              <a:rPr lang="en-GB" sz="1333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333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én linje</a:t>
            </a:r>
            <a:r>
              <a:rPr lang="en-GB" sz="1333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19" name="TextBox 18"/>
          <p:cNvSpPr txBox="1">
            <a:spLocks noChangeArrowheads="1"/>
          </p:cNvSpPr>
          <p:nvPr userDrawn="1"/>
        </p:nvSpPr>
        <p:spPr bwMode="auto">
          <a:xfrm>
            <a:off x="-2352326" y="2085907"/>
            <a:ext cx="2244242" cy="2051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For at </a:t>
            </a:r>
            <a:r>
              <a:rPr lang="en-GB" sz="1333" noProof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få</a:t>
            </a:r>
            <a: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</a:t>
            </a:r>
            <a:r>
              <a:rPr lang="en-GB" sz="1333" noProof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punktopstilling</a:t>
            </a:r>
            <a: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</a:t>
            </a:r>
            <a:b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</a:br>
            <a:r>
              <a:rPr lang="en-GB" sz="1333" noProof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på</a:t>
            </a:r>
            <a: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</a:t>
            </a:r>
            <a:r>
              <a:rPr lang="en-GB" sz="1333" noProof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teksten</a:t>
            </a:r>
            <a: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</a:t>
            </a:r>
            <a:b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</a:br>
            <a: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(</a:t>
            </a:r>
            <a:r>
              <a:rPr lang="en-GB" sz="1333" noProof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flere</a:t>
            </a:r>
            <a: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</a:t>
            </a:r>
            <a:r>
              <a:rPr lang="en-GB" sz="1333" noProof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niveauer</a:t>
            </a:r>
            <a: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</a:t>
            </a:r>
            <a:r>
              <a:rPr lang="en-GB" sz="1333" noProof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findes</a:t>
            </a:r>
            <a: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), </a:t>
            </a:r>
            <a:b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</a:br>
            <a:r>
              <a:rPr lang="en-GB" sz="1333" noProof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brug</a:t>
            </a:r>
            <a: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‘</a:t>
            </a:r>
            <a:r>
              <a:rPr lang="en-GB" sz="1333" noProof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Forøg</a:t>
            </a:r>
            <a: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</a:t>
            </a:r>
            <a:r>
              <a:rPr lang="en-GB" sz="1333" noProof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listeniveau</a:t>
            </a:r>
            <a: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’</a:t>
            </a:r>
          </a:p>
          <a:p>
            <a:pPr algn="r" eaLnBrk="1" hangingPunct="1">
              <a:lnSpc>
                <a:spcPct val="100000"/>
              </a:lnSpc>
            </a:pPr>
            <a:endParaRPr lang="en-GB" sz="1333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 charset="0"/>
            </a:endParaRPr>
          </a:p>
          <a:p>
            <a:pPr algn="r" eaLnBrk="1" hangingPunct="1">
              <a:lnSpc>
                <a:spcPct val="100000"/>
              </a:lnSpc>
            </a:pPr>
            <a:endParaRPr lang="en-GB" sz="1333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 charset="0"/>
            </a:endParaRPr>
          </a:p>
          <a:p>
            <a:pPr algn="r" eaLnBrk="1" hangingPunct="1">
              <a:lnSpc>
                <a:spcPct val="100000"/>
              </a:lnSpc>
            </a:pPr>
            <a: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For at </a:t>
            </a:r>
            <a:r>
              <a:rPr lang="en-GB" sz="1333" noProof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få</a:t>
            </a:r>
            <a: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</a:t>
            </a:r>
            <a:r>
              <a:rPr lang="en-GB" sz="1333" noProof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venstrestillet</a:t>
            </a:r>
            <a: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</a:t>
            </a:r>
            <a:r>
              <a:rPr lang="en-GB" sz="1333" noProof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tekst</a:t>
            </a:r>
            <a: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</a:t>
            </a:r>
            <a:r>
              <a:rPr lang="en-GB" sz="1333" noProof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uden</a:t>
            </a:r>
            <a: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</a:t>
            </a:r>
            <a:r>
              <a:rPr lang="en-GB" sz="1333" noProof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punktopstilling</a:t>
            </a:r>
            <a: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, </a:t>
            </a:r>
            <a:r>
              <a:rPr lang="en-GB" sz="1333" noProof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brug</a:t>
            </a:r>
            <a: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‘</a:t>
            </a:r>
            <a:r>
              <a:rPr lang="en-GB" sz="1333" noProof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Formindsk</a:t>
            </a:r>
            <a: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</a:t>
            </a:r>
            <a:r>
              <a:rPr lang="en-GB" sz="1333" noProof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listeniveau</a:t>
            </a:r>
            <a: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’</a:t>
            </a:r>
          </a:p>
        </p:txBody>
      </p:sp>
      <p:pic>
        <p:nvPicPr>
          <p:cNvPr id="2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17525" y="2943361"/>
            <a:ext cx="609441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ounded Rectangle 22"/>
          <p:cNvSpPr/>
          <p:nvPr userDrawn="1"/>
        </p:nvSpPr>
        <p:spPr>
          <a:xfrm>
            <a:off x="-412804" y="2943362"/>
            <a:ext cx="285879" cy="275967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3199" dirty="0">
              <a:latin typeface="+mn-lt"/>
            </a:endParaRPr>
          </a:p>
        </p:txBody>
      </p:sp>
      <p:pic>
        <p:nvPicPr>
          <p:cNvPr id="24" name="Picture 3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755438" y="3999479"/>
            <a:ext cx="584048" cy="279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Rectangle 24"/>
          <p:cNvSpPr/>
          <p:nvPr userDrawn="1"/>
        </p:nvSpPr>
        <p:spPr>
          <a:xfrm>
            <a:off x="-463413" y="3999480"/>
            <a:ext cx="292024" cy="268225"/>
          </a:xfrm>
          <a:prstGeom prst="rect">
            <a:avLst/>
          </a:prstGeom>
          <a:solidFill>
            <a:srgbClr val="FFFFFF">
              <a:alpha val="65882"/>
            </a:srgb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3199" dirty="0">
              <a:latin typeface="+mn-lt"/>
            </a:endParaRPr>
          </a:p>
        </p:txBody>
      </p:sp>
      <p:sp>
        <p:nvSpPr>
          <p:cNvPr id="26" name="Rounded Rectangle 25"/>
          <p:cNvSpPr/>
          <p:nvPr userDrawn="1"/>
        </p:nvSpPr>
        <p:spPr>
          <a:xfrm>
            <a:off x="-749292" y="4002911"/>
            <a:ext cx="285879" cy="275967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3199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9445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9780" y="222251"/>
            <a:ext cx="11251385" cy="766176"/>
          </a:xfrm>
        </p:spPr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en-GB" dirty="0"/>
              <a:t>Click to edit Master title style</a:t>
            </a:r>
          </a:p>
        </p:txBody>
      </p:sp>
      <p:sp>
        <p:nvSpPr>
          <p:cNvPr id="17" name="Black Rectangle"/>
          <p:cNvSpPr/>
          <p:nvPr userDrawn="1"/>
        </p:nvSpPr>
        <p:spPr>
          <a:xfrm>
            <a:off x="469777" y="1226131"/>
            <a:ext cx="981878" cy="6095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sz="6397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39141"/>
          </a:xfrm>
        </p:spPr>
        <p:txBody>
          <a:bodyPr rtlCol="0"/>
          <a:lstStyle/>
          <a:p>
            <a:pPr rtl="0">
              <a:defRPr/>
            </a:pPr>
            <a:fld id="{E90C1E0A-682D-40DC-B1EA-26C007FDC330}" type="slidenum">
              <a:rPr lang="en-GB" smtClean="0"/>
              <a:pPr rtl="0">
                <a:defRPr/>
              </a:pPr>
              <a:t>‹#›</a:t>
            </a:fld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2520" y="1532466"/>
            <a:ext cx="11262198" cy="3930651"/>
          </a:xfrm>
        </p:spPr>
        <p:txBody>
          <a:bodyPr rtlCol="0"/>
          <a:lstStyle/>
          <a:p>
            <a:pPr lvl="0" rtl="0"/>
            <a:r>
              <a:rPr lang="en-GB" dirty="0"/>
              <a:t>Click to edit Master text styles</a:t>
            </a:r>
          </a:p>
          <a:p>
            <a:pPr lvl="1" rtl="0"/>
            <a:r>
              <a:rPr lang="en-GB" dirty="0"/>
              <a:t>Second level</a:t>
            </a:r>
          </a:p>
          <a:p>
            <a:pPr lvl="2" rtl="0"/>
            <a:r>
              <a:rPr lang="en-GB" dirty="0"/>
              <a:t>Third level</a:t>
            </a:r>
          </a:p>
          <a:p>
            <a:pPr lvl="3" rtl="0"/>
            <a:r>
              <a:rPr lang="en-GB" dirty="0"/>
              <a:t>Fourth level</a:t>
            </a:r>
          </a:p>
          <a:p>
            <a:pPr lvl="4" rtl="0"/>
            <a:r>
              <a:rPr lang="en-GB" dirty="0"/>
              <a:t>Fifth level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452670"/>
            <a:ext cx="1825892" cy="4102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rtl="0">
              <a:lnSpc>
                <a:spcPct val="100000"/>
              </a:lnSpc>
            </a:pPr>
            <a:r>
              <a:rPr lang="en-GB" sz="1333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br>
              <a:rPr lang="en-GB" sz="1333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333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Bold eller Regular</a:t>
            </a:r>
          </a:p>
        </p:txBody>
      </p:sp>
    </p:spTree>
    <p:extLst>
      <p:ext uri="{BB962C8B-B14F-4D97-AF65-F5344CB8AC3E}">
        <p14:creationId xmlns:p14="http://schemas.microsoft.com/office/powerpoint/2010/main" val="14010741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A89F5-5198-1143-9967-EA7BC4B030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2308C8-56B7-6E46-955B-49381EDA45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894B8-1914-C94D-B59B-1A18FD4CF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23292-6604-C04D-B792-34FB8C10093A}" type="datetimeFigureOut">
              <a:rPr lang="en-DK" smtClean="0"/>
              <a:t>11/05/2022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19C4D-1D63-1A4B-AB46-F6F38732C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E845B-D641-D44D-9911-875FB0C8E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39141"/>
          </a:xfrm>
        </p:spPr>
        <p:txBody>
          <a:bodyPr/>
          <a:lstStyle/>
          <a:p>
            <a:fld id="{4DFCD643-9002-DA4C-964D-5172F7D92DA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7993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da-DK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endParaRPr lang="da-DK" sz="600" cap="all" spc="40" baseline="0" dirty="0">
              <a:solidFill>
                <a:schemeClr val="bg1"/>
              </a:solidFill>
              <a:latin typeface="AU Passata Light" pitchFamily="34" charset="0"/>
            </a:endParaRP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Universitet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2011025584" name="SecondaryLogo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11.05.2022</a:t>
            </a:fld>
            <a:r>
              <a:rPr lang="da-DK" dirty="0"/>
              <a:t>03-09-2019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8" name="FLD_Event">
            <a:extLst>
              <a:ext uri="{FF2B5EF4-FFF2-40B4-BE49-F238E27FC236}">
                <a16:creationId xmlns:a16="http://schemas.microsoft.com/office/drawing/2014/main" id="{A3714AA4-2ED7-C442-B24C-76ACE9D0E5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AU PRÆSENTATION</a:t>
            </a:r>
          </a:p>
        </p:txBody>
      </p:sp>
      <p:sp>
        <p:nvSpPr>
          <p:cNvPr id="19" name="USR_Name">
            <a:extLst>
              <a:ext uri="{FF2B5EF4-FFF2-40B4-BE49-F238E27FC236}">
                <a16:creationId xmlns:a16="http://schemas.microsoft.com/office/drawing/2014/main" id="{742EE663-721A-D34A-A1F5-5CD26111690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INDSÆT NAVN</a:t>
            </a:r>
          </a:p>
        </p:txBody>
      </p:sp>
      <p:sp>
        <p:nvSpPr>
          <p:cNvPr id="20" name="USR_Title">
            <a:extLst>
              <a:ext uri="{FF2B5EF4-FFF2-40B4-BE49-F238E27FC236}">
                <a16:creationId xmlns:a16="http://schemas.microsoft.com/office/drawing/2014/main" id="{47D02FB2-9863-A04B-A543-6D24035C775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INDSÆT TITEL</a:t>
            </a:r>
          </a:p>
        </p:txBody>
      </p:sp>
      <p:sp>
        <p:nvSpPr>
          <p:cNvPr id="21" name="Date_DateCustomA">
            <a:extLst>
              <a:ext uri="{FF2B5EF4-FFF2-40B4-BE49-F238E27FC236}">
                <a16:creationId xmlns:a16="http://schemas.microsoft.com/office/drawing/2014/main" id="{AF874EEB-1E90-5045-8467-D35C3F01EA1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INDSÆT DATO</a:t>
            </a:r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da-DK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11.05.2022</a:t>
            </a:fld>
            <a:r>
              <a:rPr lang="da-DK" dirty="0"/>
              <a:t>03-09-2019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da-DK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11.05.2022</a:t>
            </a:fld>
            <a:r>
              <a:rPr lang="da-DK" dirty="0"/>
              <a:t>03-09-2019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da-DK" dirty="0"/>
              <a:t>Insert title</a:t>
            </a:r>
            <a:endParaRPr lang="da-DK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da-DK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11.05.2022</a:t>
            </a:fld>
            <a:r>
              <a:rPr lang="da-DK" dirty="0"/>
              <a:t>03-09-2019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  <a:p>
            <a:pPr lvl="5"/>
            <a:r>
              <a:rPr lang="da-DK" dirty="0"/>
              <a:t>6</a:t>
            </a:r>
            <a:endParaRPr lang="da-DK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11.05.2022</a:t>
            </a:fld>
            <a:r>
              <a:rPr lang="da-DK" dirty="0"/>
              <a:t>03-09-2019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11.05.2022</a:t>
            </a:fld>
            <a:r>
              <a:rPr lang="da-DK" dirty="0"/>
              <a:t>03-09-2019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11.05.2022</a:t>
            </a:fld>
            <a:r>
              <a:rPr lang="da-DK" dirty="0"/>
              <a:t>03-09-2019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a-DK" noProof="0" dirty="0"/>
              <a:t>Click to edit Master title style</a:t>
            </a:r>
            <a:endParaRPr lang="da-DK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noProof="0" dirty="0"/>
              <a:t>Click to edit Master text styles</a:t>
            </a:r>
            <a:endParaRPr lang="da-DK"/>
          </a:p>
          <a:p>
            <a:pPr lvl="1"/>
            <a:r>
              <a:rPr lang="da-DK" noProof="0" dirty="0"/>
              <a:t>Second level</a:t>
            </a:r>
            <a:endParaRPr lang="da-DK"/>
          </a:p>
          <a:p>
            <a:pPr lvl="2"/>
            <a:r>
              <a:rPr lang="da-DK" noProof="0" dirty="0"/>
              <a:t>Third level</a:t>
            </a:r>
            <a:endParaRPr lang="da-DK"/>
          </a:p>
          <a:p>
            <a:pPr lvl="3"/>
            <a:r>
              <a:rPr lang="da-DK" noProof="0" dirty="0"/>
              <a:t>Fourth level</a:t>
            </a:r>
            <a:endParaRPr lang="da-DK"/>
          </a:p>
          <a:p>
            <a:pPr lvl="4"/>
            <a:r>
              <a:rPr lang="da-DK" noProof="0" dirty="0"/>
              <a:t>Fifth level</a:t>
            </a:r>
            <a:endParaRPr lang="da-DK"/>
          </a:p>
          <a:p>
            <a:pPr lvl="5"/>
            <a:r>
              <a:rPr lang="da-DK" noProof="0" dirty="0"/>
              <a:t>6 level</a:t>
            </a:r>
            <a:endParaRPr lang="da-DK"/>
          </a:p>
          <a:p>
            <a:pPr lvl="6"/>
            <a:r>
              <a:rPr lang="da-DK" noProof="0" dirty="0"/>
              <a:t>7 level</a:t>
            </a:r>
            <a:endParaRPr lang="da-DK"/>
          </a:p>
          <a:p>
            <a:pPr lvl="7"/>
            <a:r>
              <a:rPr lang="da-DK" noProof="0" dirty="0"/>
              <a:t>8 level</a:t>
            </a:r>
            <a:endParaRPr lang="da-DK"/>
          </a:p>
          <a:p>
            <a:pPr lvl="8"/>
            <a:r>
              <a:rPr lang="da-DK" noProof="0" dirty="0"/>
              <a:t>9 level</a:t>
            </a:r>
            <a:endParaRPr lang="da-DK"/>
          </a:p>
        </p:txBody>
      </p:sp>
      <p:pic>
        <p:nvPicPr>
          <p:cNvPr id="1634572078" name="SecondaryLogo_sort"/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tx1"/>
                </a:solidFill>
                <a:latin typeface="+mn-lt"/>
              </a:rPr>
              <a:t>Gymnasiesamarbejde 2021</a:t>
            </a: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tx1"/>
                </a:solidFill>
                <a:latin typeface="+mn-lt"/>
              </a:rPr>
              <a:t>Institut for DATALOGI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endParaRPr lang="da-DK" sz="600" cap="all" spc="40" baseline="0" dirty="0">
              <a:solidFill>
                <a:schemeClr val="tx1"/>
              </a:solidFill>
              <a:latin typeface="AU Passata Light" pitchFamily="34" charset="0"/>
            </a:endParaRP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Universitet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da-DK" smtClean="0"/>
              <a:pPr/>
              <a:t>11.05.2022</a:t>
            </a:fld>
            <a:r>
              <a:rPr lang="da-DK"/>
              <a:t>03-09-2019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da-DK" dirty="0"/>
          </a:p>
        </p:txBody>
      </p:sp>
      <p:sp>
        <p:nvSpPr>
          <p:cNvPr id="17" name="USR_Title">
            <a:extLst>
              <a:ext uri="{FF2B5EF4-FFF2-40B4-BE49-F238E27FC236}">
                <a16:creationId xmlns:a16="http://schemas.microsoft.com/office/drawing/2014/main" id="{51079DB8-469E-0E43-9B87-AFB0BC46783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6000382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tx1"/>
                </a:solidFill>
                <a:latin typeface="+mn-lt"/>
              </a:rPr>
              <a:t>AARHUS Universitet</a:t>
            </a:r>
          </a:p>
        </p:txBody>
      </p:sp>
      <p:sp>
        <p:nvSpPr>
          <p:cNvPr id="18" name="Date_DateCustomA">
            <a:extLst>
              <a:ext uri="{FF2B5EF4-FFF2-40B4-BE49-F238E27FC236}">
                <a16:creationId xmlns:a16="http://schemas.microsoft.com/office/drawing/2014/main" id="{5AFCC448-E95B-B64A-B76A-D6227840E28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46140" y="6000382"/>
            <a:ext cx="2286757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tx1"/>
                </a:solidFill>
                <a:latin typeface="+mn-lt"/>
              </a:rPr>
              <a:t>Institut for Datalogi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  <p:sldLayoutId id="2147483679" r:id="rId21"/>
    <p:sldLayoutId id="2147483685" r:id="rId22"/>
    <p:sldLayoutId id="2147483686" r:id="rId23"/>
  </p:sldLayoutIdLst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6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makecode.microbit.org/" TargetMode="External"/><Relationship Id="rId3" Type="http://schemas.openxmlformats.org/officeDocument/2006/relationships/slideLayout" Target="../slideLayouts/slideLayout23.xml"/><Relationship Id="rId7" Type="http://schemas.openxmlformats.org/officeDocument/2006/relationships/hyperlink" Target="https://wiki.dfrobot.com/micro_Maqueen_for_micro_bit_SKU_ROB0148-E" TargetMode="Externa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hyperlink" Target="https://microbit.org/" TargetMode="External"/><Relationship Id="rId5" Type="http://schemas.openxmlformats.org/officeDocument/2006/relationships/image" Target="../media/image47.png"/><Relationship Id="rId10" Type="http://schemas.openxmlformats.org/officeDocument/2006/relationships/image" Target="../media/image48.png"/><Relationship Id="rId4" Type="http://schemas.openxmlformats.org/officeDocument/2006/relationships/notesSlide" Target="../notesSlides/notesSlide9.xml"/><Relationship Id="rId9" Type="http://schemas.openxmlformats.org/officeDocument/2006/relationships/hyperlink" Target="http://kortlink.dk/2bd5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cavi.dk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8.png"/><Relationship Id="rId5" Type="http://schemas.openxmlformats.org/officeDocument/2006/relationships/image" Target="../media/image37.tiff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136EB-A703-9140-AD1A-DED160FC81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5838" y="1852697"/>
            <a:ext cx="9543307" cy="1779553"/>
          </a:xfrm>
        </p:spPr>
        <p:txBody>
          <a:bodyPr/>
          <a:lstStyle/>
          <a:p>
            <a:r>
              <a:rPr lang="en-DK" sz="4800" dirty="0">
                <a:latin typeface="AU Passata Light"/>
              </a:rPr>
              <a:t>Gymnasiesamarbejde</a:t>
            </a:r>
            <a:br>
              <a:rPr lang="en-DK" sz="4800" dirty="0">
                <a:latin typeface="AU Passata Light"/>
              </a:rPr>
            </a:br>
            <a:r>
              <a:rPr lang="en-DK" sz="3200" dirty="0">
                <a:latin typeface="AU Passata Light"/>
              </a:rPr>
              <a:t>Institut for Datalogi</a:t>
            </a:r>
            <a:br>
              <a:rPr lang="en-DK" sz="3200" dirty="0">
                <a:latin typeface="AU Passata Light"/>
              </a:rPr>
            </a:br>
            <a:r>
              <a:rPr lang="en-DK" sz="3200" dirty="0">
                <a:latin typeface="AU Passata Light"/>
              </a:rPr>
              <a:t>Aarhus Universitet</a:t>
            </a:r>
            <a:br>
              <a:rPr lang="en-DK" dirty="0"/>
            </a:br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E70DA-CE5A-6149-BE28-128381D18CA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FA8F335-F92B-004E-AC94-E2E8F1A5366A}" type="datetime1">
              <a:rPr lang="da-DK" smtClean="0"/>
              <a:t>11.05.2022</a:t>
            </a:fld>
            <a:r>
              <a:rPr lang="da-DK"/>
              <a:t>03-09-2019</a:t>
            </a:r>
            <a:endParaRPr lang="da-D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839777-7C28-9544-9683-DFC9EC42F3C9}"/>
              </a:ext>
            </a:extLst>
          </p:cNvPr>
          <p:cNvSpPr txBox="1"/>
          <p:nvPr/>
        </p:nvSpPr>
        <p:spPr>
          <a:xfrm>
            <a:off x="985838" y="3403650"/>
            <a:ext cx="6624736" cy="245605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5000"/>
              </a:lnSpc>
            </a:pPr>
            <a:endParaRPr lang="en-DK" sz="2800" dirty="0">
              <a:solidFill>
                <a:schemeClr val="bg1"/>
              </a:solidFill>
              <a:latin typeface="+mn-lt"/>
            </a:endParaRPr>
          </a:p>
          <a:p>
            <a:pPr marL="342900" indent="-34290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DK" sz="2800" dirty="0">
                <a:solidFill>
                  <a:schemeClr val="bg1"/>
                </a:solidFill>
                <a:latin typeface="+mn-lt"/>
              </a:rPr>
              <a:t>Besøgsordning på Institut for Datalogi</a:t>
            </a:r>
          </a:p>
          <a:p>
            <a:pPr marL="342900" indent="-34290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DK" sz="2800">
                <a:solidFill>
                  <a:schemeClr val="bg1"/>
                </a:solidFill>
                <a:latin typeface="+mn-lt"/>
              </a:rPr>
              <a:t>Studieorienterende events</a:t>
            </a:r>
          </a:p>
          <a:p>
            <a:pPr marL="342900" indent="-34290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DK" sz="2800" dirty="0">
                <a:solidFill>
                  <a:schemeClr val="bg1"/>
                </a:solidFill>
                <a:latin typeface="+mn-lt"/>
              </a:rPr>
              <a:t>Særlige forløb</a:t>
            </a:r>
          </a:p>
          <a:p>
            <a:pPr marL="342900" indent="-34290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DK" sz="2800" dirty="0">
                <a:solidFill>
                  <a:schemeClr val="bg1"/>
                </a:solidFill>
                <a:latin typeface="+mn-lt"/>
              </a:rPr>
              <a:t>Events og camps</a:t>
            </a:r>
          </a:p>
          <a:p>
            <a:pPr marL="342900" indent="-34290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DK" sz="2800" dirty="0" err="1">
                <a:solidFill>
                  <a:schemeClr val="bg1"/>
                </a:solidFill>
                <a:latin typeface="+mn-lt"/>
              </a:rPr>
              <a:t>Mulighed</a:t>
            </a:r>
            <a:r>
              <a:rPr lang="en-DK" sz="2800" dirty="0">
                <a:solidFill>
                  <a:schemeClr val="bg1"/>
                </a:solidFill>
                <a:latin typeface="+mn-lt"/>
              </a:rPr>
              <a:t> for nye </a:t>
            </a:r>
            <a:r>
              <a:rPr lang="en-DK" sz="2800" dirty="0" err="1">
                <a:solidFill>
                  <a:schemeClr val="bg1"/>
                </a:solidFill>
                <a:latin typeface="+mn-lt"/>
              </a:rPr>
              <a:t>idéer</a:t>
            </a:r>
            <a:r>
              <a:rPr lang="en-DK" sz="2800" dirty="0">
                <a:solidFill>
                  <a:schemeClr val="bg1"/>
                </a:solidFill>
                <a:latin typeface="+mn-lt"/>
              </a:rPr>
              <a:t> (dine </a:t>
            </a:r>
            <a:r>
              <a:rPr lang="en-DK" sz="2800" dirty="0" err="1">
                <a:solidFill>
                  <a:schemeClr val="bg1"/>
                </a:solidFill>
                <a:latin typeface="+mn-lt"/>
              </a:rPr>
              <a:t>idéer</a:t>
            </a:r>
            <a:r>
              <a:rPr lang="en-DK" sz="2800" dirty="0">
                <a:solidFill>
                  <a:schemeClr val="bg1"/>
                </a:solidFill>
                <a:latin typeface="+mn-lt"/>
              </a:rPr>
              <a:t>)</a:t>
            </a:r>
            <a:endParaRPr lang="en-DK" sz="2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6" name="Billede 6">
            <a:extLst>
              <a:ext uri="{FF2B5EF4-FFF2-40B4-BE49-F238E27FC236}">
                <a16:creationId xmlns:a16="http://schemas.microsoft.com/office/drawing/2014/main" id="{64C47542-7A01-6D43-88A5-6E19588F9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4652" y="2865505"/>
            <a:ext cx="2675954" cy="2675954"/>
          </a:xfrm>
          <a:prstGeom prst="rect">
            <a:avLst/>
          </a:prstGeom>
        </p:spPr>
      </p:pic>
      <p:sp>
        <p:nvSpPr>
          <p:cNvPr id="3" name="Rektangel 2">
            <a:extLst>
              <a:ext uri="{FF2B5EF4-FFF2-40B4-BE49-F238E27FC236}">
                <a16:creationId xmlns:a16="http://schemas.microsoft.com/office/drawing/2014/main" id="{F0BB3E98-7FB3-4FCB-8A5A-B6265C16F36D}"/>
              </a:ext>
            </a:extLst>
          </p:cNvPr>
          <p:cNvSpPr/>
          <p:nvPr/>
        </p:nvSpPr>
        <p:spPr bwMode="auto">
          <a:xfrm>
            <a:off x="4511494" y="6117314"/>
            <a:ext cx="3134782" cy="634798"/>
          </a:xfrm>
          <a:prstGeom prst="rect">
            <a:avLst/>
          </a:prstGeom>
          <a:solidFill>
            <a:srgbClr val="002546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02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520" y="405452"/>
            <a:ext cx="11251385" cy="765976"/>
          </a:xfrm>
        </p:spPr>
        <p:txBody>
          <a:bodyPr/>
          <a:lstStyle/>
          <a:p>
            <a:r>
              <a:rPr lang="en-US" dirty="0"/>
              <a:t>STUDIEORIENTERENDE </a:t>
            </a:r>
            <a:r>
              <a:rPr lang="en-US" b="0" dirty="0"/>
              <a:t>ARRANGEMENTER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2520" y="1532466"/>
            <a:ext cx="11262198" cy="4200790"/>
          </a:xfrm>
        </p:spPr>
        <p:txBody>
          <a:bodyPr/>
          <a:lstStyle/>
          <a:p>
            <a:pPr marL="251460" lvl="1" indent="0">
              <a:buNone/>
            </a:pPr>
            <a:r>
              <a:rPr lang="en-US" sz="1600" b="1" dirty="0" err="1"/>
              <a:t>Efterår</a:t>
            </a:r>
            <a:endParaRPr lang="en-US" sz="1600" b="1" dirty="0">
              <a:cs typeface="AU Passata"/>
            </a:endParaRPr>
          </a:p>
          <a:p>
            <a:pPr marL="431800" lvl="1" indent="-179705"/>
            <a:r>
              <a:rPr lang="en-US" sz="1600" dirty="0" err="1"/>
              <a:t>Studiepraktik</a:t>
            </a:r>
            <a:r>
              <a:rPr lang="en-US" sz="1600" dirty="0"/>
              <a:t> </a:t>
            </a:r>
            <a:r>
              <a:rPr lang="en-US" sz="1600" dirty="0" err="1"/>
              <a:t>uge</a:t>
            </a:r>
            <a:r>
              <a:rPr lang="en-US" sz="1600" dirty="0"/>
              <a:t> 43</a:t>
            </a:r>
            <a:endParaRPr lang="en-US" sz="1600" dirty="0">
              <a:cs typeface="AU Passata"/>
            </a:endParaRPr>
          </a:p>
          <a:p>
            <a:pPr marL="431800" lvl="1" indent="-179705"/>
            <a:endParaRPr lang="en-US" sz="1600" dirty="0">
              <a:cs typeface="AU Passata"/>
            </a:endParaRPr>
          </a:p>
          <a:p>
            <a:pPr marL="251460" lvl="1" indent="0">
              <a:buNone/>
            </a:pPr>
            <a:r>
              <a:rPr lang="en-US" sz="1600" b="1" dirty="0" err="1"/>
              <a:t>Forår</a:t>
            </a:r>
            <a:endParaRPr lang="en-US" sz="1600" b="1" dirty="0">
              <a:cs typeface="AU Passata"/>
            </a:endParaRPr>
          </a:p>
          <a:p>
            <a:pPr marL="431800" lvl="1" indent="-179705"/>
            <a:r>
              <a:rPr lang="en-US" sz="1600" dirty="0" err="1"/>
              <a:t>Kvote</a:t>
            </a:r>
            <a:r>
              <a:rPr lang="en-US" sz="1600" dirty="0"/>
              <a:t> 2-dag</a:t>
            </a:r>
            <a:endParaRPr lang="en-US" sz="1600" dirty="0">
              <a:cs typeface="AU Passata"/>
            </a:endParaRPr>
          </a:p>
          <a:p>
            <a:pPr marL="431800" lvl="1" indent="-179705"/>
            <a:r>
              <a:rPr lang="en-US" sz="1600" dirty="0"/>
              <a:t>“Last minute” online-event op mod </a:t>
            </a:r>
            <a:r>
              <a:rPr lang="en-US" sz="1600" dirty="0" err="1"/>
              <a:t>kvote</a:t>
            </a:r>
            <a:r>
              <a:rPr lang="en-US" sz="1600" dirty="0"/>
              <a:t> 1-deadline</a:t>
            </a:r>
            <a:endParaRPr lang="en-US" sz="1600" dirty="0">
              <a:cs typeface="AU Passata"/>
            </a:endParaRPr>
          </a:p>
          <a:p>
            <a:pPr marL="431800" lvl="1" indent="-179705"/>
            <a:r>
              <a:rPr lang="en-US" sz="1600" dirty="0"/>
              <a:t>U-days </a:t>
            </a:r>
            <a:r>
              <a:rPr lang="en-US" sz="1600" dirty="0" err="1"/>
              <a:t>hvert</a:t>
            </a:r>
            <a:r>
              <a:rPr lang="en-US" sz="1600" dirty="0"/>
              <a:t> </a:t>
            </a:r>
            <a:r>
              <a:rPr lang="en-US" sz="1600" dirty="0" err="1"/>
              <a:t>år</a:t>
            </a:r>
            <a:r>
              <a:rPr lang="en-US" sz="1600" dirty="0"/>
              <a:t> slut </a:t>
            </a:r>
            <a:r>
              <a:rPr lang="en-US" sz="1600" dirty="0" err="1"/>
              <a:t>februar</a:t>
            </a:r>
            <a:r>
              <a:rPr lang="en-US" sz="1600" dirty="0"/>
              <a:t>/start marts</a:t>
            </a:r>
            <a:endParaRPr lang="en-US" sz="1600" dirty="0">
              <a:cs typeface="AU Passata"/>
            </a:endParaRPr>
          </a:p>
          <a:p>
            <a:pPr marL="431800" lvl="1" indent="-179705"/>
            <a:r>
              <a:rPr lang="en-US" sz="1600" dirty="0" err="1"/>
              <a:t>SubUniversity</a:t>
            </a:r>
            <a:endParaRPr lang="en-US" sz="1600" dirty="0">
              <a:cs typeface="AU Passata"/>
            </a:endParaRPr>
          </a:p>
          <a:p>
            <a:pPr marL="431800" lvl="1" indent="-179705"/>
            <a:endParaRPr lang="en-US" sz="1600" b="1" dirty="0">
              <a:cs typeface="AU Passata"/>
            </a:endParaRPr>
          </a:p>
          <a:p>
            <a:pPr marL="251460" lvl="1" indent="0">
              <a:buNone/>
            </a:pPr>
            <a:r>
              <a:rPr lang="en-US" sz="1600" b="1" dirty="0"/>
              <a:t>Hele </a:t>
            </a:r>
            <a:r>
              <a:rPr lang="en-US" sz="1600" b="1" dirty="0" err="1"/>
              <a:t>året</a:t>
            </a:r>
            <a:endParaRPr lang="en-US" sz="1600" dirty="0">
              <a:cs typeface="AU Passata"/>
            </a:endParaRPr>
          </a:p>
          <a:p>
            <a:pPr marL="431800" lvl="1" indent="-179705"/>
            <a:r>
              <a:rPr lang="en-US" sz="1600" dirty="0"/>
              <a:t>Det </a:t>
            </a:r>
            <a:r>
              <a:rPr lang="en-US" sz="1600" dirty="0" err="1"/>
              <a:t>Rullende</a:t>
            </a:r>
            <a:r>
              <a:rPr lang="en-US" sz="1600" dirty="0"/>
              <a:t> </a:t>
            </a:r>
            <a:r>
              <a:rPr lang="en-US" sz="1600" dirty="0" err="1"/>
              <a:t>Universitet</a:t>
            </a:r>
            <a:endParaRPr lang="en-US" sz="1600" dirty="0">
              <a:cs typeface="AU Passata"/>
            </a:endParaRPr>
          </a:p>
          <a:p>
            <a:pPr marL="431800" lvl="1" indent="-179705"/>
            <a:r>
              <a:rPr lang="en-US" sz="1600" dirty="0" err="1"/>
              <a:t>Studerende</a:t>
            </a:r>
            <a:r>
              <a:rPr lang="en-US" sz="1600" dirty="0"/>
              <a:t> for </a:t>
            </a:r>
            <a:r>
              <a:rPr lang="en-US" sz="1600" dirty="0" err="1"/>
              <a:t>en</a:t>
            </a:r>
            <a:r>
              <a:rPr lang="en-US" sz="1600" dirty="0"/>
              <a:t> </a:t>
            </a:r>
            <a:r>
              <a:rPr lang="en-US" sz="1600" dirty="0" err="1"/>
              <a:t>dag</a:t>
            </a:r>
            <a:endParaRPr lang="en-US" sz="1600" dirty="0">
              <a:cs typeface="AU Passata"/>
            </a:endParaRP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4452" y="1715240"/>
            <a:ext cx="4287700" cy="6808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E89DB1F-2088-954B-A3A9-E5C9D9F4F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0866" y="3788203"/>
            <a:ext cx="3359936" cy="134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pe 7">
            <a:extLst>
              <a:ext uri="{FF2B5EF4-FFF2-40B4-BE49-F238E27FC236}">
                <a16:creationId xmlns:a16="http://schemas.microsoft.com/office/drawing/2014/main" id="{619A5BE4-BDE6-43EF-AD6D-0F85390F2FD0}"/>
              </a:ext>
            </a:extLst>
          </p:cNvPr>
          <p:cNvGrpSpPr/>
          <p:nvPr/>
        </p:nvGrpSpPr>
        <p:grpSpPr>
          <a:xfrm>
            <a:off x="7592460" y="2642763"/>
            <a:ext cx="2704838" cy="892283"/>
            <a:chOff x="6757732" y="5165143"/>
            <a:chExt cx="2704838" cy="892283"/>
          </a:xfrm>
        </p:grpSpPr>
        <p:pic>
          <p:nvPicPr>
            <p:cNvPr id="4" name="Billede 6">
              <a:extLst>
                <a:ext uri="{FF2B5EF4-FFF2-40B4-BE49-F238E27FC236}">
                  <a16:creationId xmlns:a16="http://schemas.microsoft.com/office/drawing/2014/main" id="{4AA11E38-1BDF-4AF8-8FB1-6411865AB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57732" y="5647851"/>
              <a:ext cx="2704838" cy="409575"/>
            </a:xfrm>
            <a:prstGeom prst="rect">
              <a:avLst/>
            </a:prstGeom>
          </p:spPr>
        </p:pic>
        <p:pic>
          <p:nvPicPr>
            <p:cNvPr id="7" name="Billede 7">
              <a:extLst>
                <a:ext uri="{FF2B5EF4-FFF2-40B4-BE49-F238E27FC236}">
                  <a16:creationId xmlns:a16="http://schemas.microsoft.com/office/drawing/2014/main" id="{B6457EB7-8C7B-48F6-98C3-F2EFFB68E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61946" y="5165143"/>
              <a:ext cx="2696411" cy="477348"/>
            </a:xfrm>
            <a:prstGeom prst="rect">
              <a:avLst/>
            </a:prstGeom>
          </p:spPr>
        </p:pic>
      </p:grpSp>
      <p:pic>
        <p:nvPicPr>
          <p:cNvPr id="10" name="Billede 10">
            <a:extLst>
              <a:ext uri="{FF2B5EF4-FFF2-40B4-BE49-F238E27FC236}">
                <a16:creationId xmlns:a16="http://schemas.microsoft.com/office/drawing/2014/main" id="{C4466B72-BFC6-429F-B000-27058FA04CC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6534" y="5306287"/>
            <a:ext cx="2850640" cy="65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80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D02D1-C7E5-3D4D-9E5F-23465BC8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INFORMATIK</a:t>
            </a:r>
            <a:r>
              <a:rPr lang="en-DK" b="0" dirty="0"/>
              <a:t> 2021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1339C-F6DD-7940-8321-39EDB3D1ED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2520" y="1532466"/>
            <a:ext cx="5631892" cy="3930651"/>
          </a:xfrm>
        </p:spPr>
        <p:txBody>
          <a:bodyPr/>
          <a:lstStyle/>
          <a:p>
            <a:pPr>
              <a:buNone/>
            </a:pPr>
            <a:r>
              <a:rPr lang="en-DK" sz="2400" b="1" i="1" dirty="0"/>
              <a:t>Tematiserede aktiviteter og besøg særligt tilrettelagt for Informatik </a:t>
            </a:r>
            <a:r>
              <a:rPr lang="en-GB" sz="2400" b="1" i="1" dirty="0" err="1"/>
              <a:t>i</a:t>
            </a:r>
            <a:r>
              <a:rPr lang="en-DK" sz="2400" b="1" i="1" dirty="0"/>
              <a:t> Gymnasiet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K" sz="2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sz="2400" i="1" dirty="0"/>
              <a:t>Machine Learning og 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sz="2400" i="1" dirty="0"/>
              <a:t>Augmented Reality og XR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sz="2400" i="1" dirty="0"/>
              <a:t>Algoritmer </a:t>
            </a:r>
            <a:r>
              <a:rPr lang="en-GB" sz="2400" i="1" dirty="0"/>
              <a:t>I</a:t>
            </a:r>
            <a:r>
              <a:rPr lang="en-DK" sz="2400" i="1" dirty="0"/>
              <a:t> hverdagen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sz="2400" i="1" dirty="0"/>
              <a:t>Robotprogrammering</a:t>
            </a:r>
            <a:br>
              <a:rPr lang="en-DK" sz="2400" i="1" dirty="0"/>
            </a:br>
            <a:endParaRPr lang="en-DK" sz="2400" i="1" dirty="0"/>
          </a:p>
          <a:p>
            <a:pPr>
              <a:buNone/>
            </a:pPr>
            <a:r>
              <a:rPr lang="en-DK" sz="2400" i="1" dirty="0"/>
              <a:t>input fra jer -&gt; </a:t>
            </a:r>
            <a:r>
              <a:rPr lang="en-DK" sz="2400" b="1" i="1" dirty="0"/>
              <a:t>poulsen@cs.au.dk</a:t>
            </a:r>
          </a:p>
          <a:p>
            <a:endParaRPr lang="en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ECBBB-D784-294E-817F-FB3DA8786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8170" y="249188"/>
            <a:ext cx="2547606" cy="59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A8CE93-ADD5-8D43-B87F-3FABC4313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874" y="249188"/>
            <a:ext cx="2543427" cy="594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92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C186C4-2B4D-D345-ABCA-5FD7E12669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375" y="2635864"/>
            <a:ext cx="8836898" cy="30599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A9F5AF-E90F-1C41-91CC-63F12EED0DB5}"/>
              </a:ext>
            </a:extLst>
          </p:cNvPr>
          <p:cNvSpPr txBox="1"/>
          <p:nvPr/>
        </p:nvSpPr>
        <p:spPr>
          <a:xfrm>
            <a:off x="309145" y="870201"/>
            <a:ext cx="843718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lnSpc>
                <a:spcPct val="100000"/>
              </a:lnSpc>
            </a:pPr>
            <a:r>
              <a:rPr lang="en-GB" sz="1400" dirty="0"/>
              <a:t>Den </a:t>
            </a:r>
            <a:r>
              <a:rPr lang="en-GB" sz="1400" dirty="0" err="1">
                <a:hlinkClick r:id="rId6"/>
              </a:rPr>
              <a:t>micro:bit</a:t>
            </a:r>
            <a:r>
              <a:rPr lang="en-GB" sz="1400" b="1" dirty="0" err="1"/>
              <a:t>-</a:t>
            </a:r>
            <a:r>
              <a:rPr lang="en-GB" sz="1400" dirty="0" err="1"/>
              <a:t>baserede</a:t>
            </a:r>
            <a:r>
              <a:rPr lang="en-GB" sz="1400" dirty="0"/>
              <a:t> mobile robot </a:t>
            </a:r>
            <a:r>
              <a:rPr lang="en-GB" sz="1400" dirty="0">
                <a:hlinkClick r:id="rId7"/>
              </a:rPr>
              <a:t>micro:Maqueen</a:t>
            </a:r>
            <a:r>
              <a:rPr lang="en-GB" sz="1400" dirty="0"/>
              <a:t> </a:t>
            </a:r>
            <a:r>
              <a:rPr lang="en-GB" sz="1400" dirty="0" err="1"/>
              <a:t>benyttes</a:t>
            </a:r>
            <a:r>
              <a:rPr lang="en-GB" sz="1400" dirty="0"/>
              <a:t> </a:t>
            </a:r>
            <a:r>
              <a:rPr lang="en-GB" sz="1400" dirty="0" err="1"/>
              <a:t>i</a:t>
            </a:r>
            <a:r>
              <a:rPr lang="en-GB" sz="1400" dirty="0"/>
              <a:t> </a:t>
            </a:r>
            <a:r>
              <a:rPr lang="en-GB" sz="1400" dirty="0" err="1"/>
              <a:t>en</a:t>
            </a:r>
            <a:r>
              <a:rPr lang="en-GB" sz="1400" dirty="0"/>
              <a:t> </a:t>
            </a:r>
            <a:r>
              <a:rPr lang="en-GB" sz="1400" dirty="0" err="1"/>
              <a:t>række</a:t>
            </a:r>
            <a:r>
              <a:rPr lang="en-GB" sz="1400" dirty="0"/>
              <a:t> </a:t>
            </a:r>
            <a:r>
              <a:rPr lang="en-GB" sz="1400" dirty="0" err="1"/>
              <a:t>bøger</a:t>
            </a:r>
            <a:r>
              <a:rPr lang="en-GB" sz="1400" dirty="0"/>
              <a:t>,  </a:t>
            </a:r>
            <a:r>
              <a:rPr lang="en-GB" sz="1400" dirty="0" err="1"/>
              <a:t>som</a:t>
            </a:r>
            <a:r>
              <a:rPr lang="en-GB" sz="1400" dirty="0"/>
              <a:t> </a:t>
            </a:r>
            <a:r>
              <a:rPr lang="en-GB" sz="1400" dirty="0" err="1"/>
              <a:t>udgangspunkt</a:t>
            </a:r>
            <a:r>
              <a:rPr lang="en-GB" sz="1400" dirty="0"/>
              <a:t> for </a:t>
            </a:r>
          </a:p>
          <a:p>
            <a:pPr fontAlgn="base">
              <a:lnSpc>
                <a:spcPct val="100000"/>
              </a:lnSpc>
            </a:pPr>
            <a:r>
              <a:rPr lang="en-GB" sz="1400" dirty="0" err="1"/>
              <a:t>introduktion</a:t>
            </a:r>
            <a:r>
              <a:rPr lang="en-GB" sz="1400" dirty="0"/>
              <a:t> </a:t>
            </a:r>
            <a:r>
              <a:rPr lang="en-GB" sz="1400" dirty="0" err="1"/>
              <a:t>til</a:t>
            </a:r>
            <a:r>
              <a:rPr lang="en-GB" sz="1400" dirty="0"/>
              <a:t> </a:t>
            </a:r>
            <a:r>
              <a:rPr lang="en-GB" sz="1400" i="1" dirty="0"/>
              <a:t>robot </a:t>
            </a:r>
            <a:r>
              <a:rPr lang="en-GB" sz="1400" i="1" dirty="0" err="1"/>
              <a:t>programmering</a:t>
            </a:r>
            <a:r>
              <a:rPr lang="en-GB" sz="1400" dirty="0"/>
              <a:t>. </a:t>
            </a:r>
          </a:p>
          <a:p>
            <a:pPr fontAlgn="base">
              <a:lnSpc>
                <a:spcPct val="100000"/>
              </a:lnSpc>
            </a:pPr>
            <a:br>
              <a:rPr lang="en-GB" sz="1400" dirty="0"/>
            </a:br>
            <a:r>
              <a:rPr lang="en-GB" sz="1400" dirty="0" err="1"/>
              <a:t>Robotten</a:t>
            </a:r>
            <a:r>
              <a:rPr lang="en-GB" sz="1400" dirty="0"/>
              <a:t> </a:t>
            </a:r>
            <a:r>
              <a:rPr lang="en-GB" sz="1400" dirty="0" err="1"/>
              <a:t>programmeres</a:t>
            </a:r>
            <a:r>
              <a:rPr lang="en-GB" sz="1400" dirty="0"/>
              <a:t> </a:t>
            </a:r>
            <a:r>
              <a:rPr lang="en-GB" sz="1400" dirty="0" err="1"/>
              <a:t>fra</a:t>
            </a:r>
            <a:r>
              <a:rPr lang="en-GB" sz="1400" dirty="0"/>
              <a:t> </a:t>
            </a:r>
            <a:r>
              <a:rPr lang="en-GB" sz="1400" dirty="0" err="1"/>
              <a:t>værktøjet</a:t>
            </a:r>
            <a:r>
              <a:rPr lang="en-GB" sz="1400" dirty="0"/>
              <a:t> </a:t>
            </a:r>
            <a:r>
              <a:rPr lang="en-GB" sz="1400" dirty="0">
                <a:hlinkClick r:id="rId8"/>
              </a:rPr>
              <a:t>MakeCode</a:t>
            </a:r>
            <a:r>
              <a:rPr lang="en-GB" sz="1400" dirty="0"/>
              <a:t>. Det giver </a:t>
            </a:r>
            <a:r>
              <a:rPr lang="en-GB" sz="1400" dirty="0" err="1"/>
              <a:t>både</a:t>
            </a:r>
            <a:r>
              <a:rPr lang="en-GB" sz="1400" dirty="0"/>
              <a:t> </a:t>
            </a:r>
            <a:r>
              <a:rPr lang="en-GB" sz="1400" dirty="0" err="1"/>
              <a:t>mulighed</a:t>
            </a:r>
            <a:r>
              <a:rPr lang="en-GB" sz="1400" dirty="0"/>
              <a:t> for at </a:t>
            </a:r>
            <a:r>
              <a:rPr lang="en-GB" sz="1400" dirty="0" err="1"/>
              <a:t>benytte</a:t>
            </a:r>
            <a:r>
              <a:rPr lang="en-GB" sz="1400" dirty="0"/>
              <a:t> </a:t>
            </a:r>
            <a:r>
              <a:rPr lang="en-GB" sz="1400" dirty="0" err="1"/>
              <a:t>blok</a:t>
            </a:r>
            <a:r>
              <a:rPr lang="en-GB" sz="1400" dirty="0"/>
              <a:t> </a:t>
            </a:r>
            <a:r>
              <a:rPr lang="en-GB" sz="1400" dirty="0" err="1"/>
              <a:t>programmering</a:t>
            </a:r>
            <a:r>
              <a:rPr lang="en-GB" sz="1400" dirty="0"/>
              <a:t> </a:t>
            </a:r>
            <a:r>
              <a:rPr lang="en-GB" sz="1400" dirty="0" err="1"/>
              <a:t>og</a:t>
            </a:r>
            <a:r>
              <a:rPr lang="en-GB" sz="1400" dirty="0"/>
              <a:t> </a:t>
            </a:r>
          </a:p>
          <a:p>
            <a:pPr fontAlgn="base">
              <a:lnSpc>
                <a:spcPct val="100000"/>
              </a:lnSpc>
            </a:pPr>
            <a:r>
              <a:rPr lang="en-GB" sz="1400" dirty="0" err="1"/>
              <a:t>tekst</a:t>
            </a:r>
            <a:r>
              <a:rPr lang="en-GB" sz="1400" dirty="0"/>
              <a:t> </a:t>
            </a:r>
            <a:r>
              <a:rPr lang="en-GB" sz="1400" dirty="0" err="1"/>
              <a:t>programmering</a:t>
            </a:r>
            <a:r>
              <a:rPr lang="en-GB" sz="1400" dirty="0"/>
              <a:t> </a:t>
            </a:r>
            <a:r>
              <a:rPr lang="en-GB" sz="1400" dirty="0" err="1"/>
              <a:t>i</a:t>
            </a:r>
            <a:r>
              <a:rPr lang="en-GB" sz="1400" dirty="0"/>
              <a:t> </a:t>
            </a:r>
            <a:r>
              <a:rPr lang="en-GB" sz="1400" dirty="0" err="1"/>
              <a:t>sprogene</a:t>
            </a:r>
            <a:r>
              <a:rPr lang="en-GB" sz="1400" dirty="0"/>
              <a:t> JavaScript </a:t>
            </a:r>
            <a:r>
              <a:rPr lang="en-GB" sz="1400" dirty="0" err="1"/>
              <a:t>og</a:t>
            </a:r>
            <a:r>
              <a:rPr lang="en-GB" sz="1400" dirty="0"/>
              <a:t> Python.</a:t>
            </a:r>
          </a:p>
          <a:p>
            <a:pPr fontAlgn="base">
              <a:lnSpc>
                <a:spcPct val="100000"/>
              </a:lnSpc>
            </a:pPr>
            <a:br>
              <a:rPr lang="en-GB" sz="1400" dirty="0"/>
            </a:br>
            <a:r>
              <a:rPr lang="en-GB" sz="1400" dirty="0" err="1"/>
              <a:t>Bøgerne</a:t>
            </a:r>
            <a:r>
              <a:rPr lang="en-GB" sz="1400" dirty="0"/>
              <a:t> </a:t>
            </a:r>
            <a:r>
              <a:rPr lang="en-GB" sz="1400" dirty="0" err="1"/>
              <a:t>kan</a:t>
            </a:r>
            <a:r>
              <a:rPr lang="en-GB" sz="1400" dirty="0"/>
              <a:t> </a:t>
            </a:r>
            <a:r>
              <a:rPr lang="en-GB" sz="1400" dirty="0" err="1"/>
              <a:t>læses</a:t>
            </a:r>
            <a:r>
              <a:rPr lang="en-GB" sz="1400" dirty="0"/>
              <a:t> </a:t>
            </a:r>
            <a:r>
              <a:rPr lang="en-GB" sz="1400" dirty="0" err="1"/>
              <a:t>i</a:t>
            </a:r>
            <a:r>
              <a:rPr lang="en-GB" sz="1400" dirty="0"/>
              <a:t> </a:t>
            </a:r>
            <a:r>
              <a:rPr lang="en-GB" sz="1400" dirty="0" err="1"/>
              <a:t>Skoletube</a:t>
            </a:r>
            <a:r>
              <a:rPr lang="en-GB" sz="1400" dirty="0"/>
              <a:t> </a:t>
            </a:r>
            <a:r>
              <a:rPr lang="en-GB" sz="1400" dirty="0" err="1"/>
              <a:t>og</a:t>
            </a:r>
            <a:r>
              <a:rPr lang="en-GB" sz="1400" dirty="0"/>
              <a:t> de </a:t>
            </a:r>
            <a:r>
              <a:rPr lang="en-GB" sz="1400" dirty="0" err="1"/>
              <a:t>åbnes</a:t>
            </a:r>
            <a:r>
              <a:rPr lang="en-GB" sz="1400" dirty="0"/>
              <a:t> </a:t>
            </a:r>
            <a:r>
              <a:rPr lang="en-GB" sz="1400" dirty="0" err="1"/>
              <a:t>ved</a:t>
            </a:r>
            <a:r>
              <a:rPr lang="en-GB" sz="1400" dirty="0"/>
              <a:t> at </a:t>
            </a:r>
            <a:r>
              <a:rPr lang="en-GB" sz="1400" dirty="0" err="1"/>
              <a:t>klikke</a:t>
            </a:r>
            <a:r>
              <a:rPr lang="en-GB" sz="1400" dirty="0"/>
              <a:t> </a:t>
            </a:r>
            <a:r>
              <a:rPr lang="en-GB" sz="1400" dirty="0" err="1"/>
              <a:t>på</a:t>
            </a:r>
            <a:r>
              <a:rPr lang="en-GB" sz="1400" dirty="0"/>
              <a:t> </a:t>
            </a:r>
            <a:r>
              <a:rPr lang="en-GB" sz="1400" dirty="0" err="1"/>
              <a:t>bogens</a:t>
            </a:r>
            <a:r>
              <a:rPr lang="en-GB" sz="1400" dirty="0"/>
              <a:t> </a:t>
            </a:r>
            <a:r>
              <a:rPr lang="en-GB" sz="1400" dirty="0" err="1"/>
              <a:t>forside</a:t>
            </a:r>
            <a:r>
              <a:rPr lang="en-GB" sz="1400" dirty="0"/>
              <a:t> </a:t>
            </a:r>
            <a:r>
              <a:rPr lang="en-GB" sz="1400" dirty="0" err="1"/>
              <a:t>på</a:t>
            </a:r>
            <a:r>
              <a:rPr lang="en-GB" sz="1400" dirty="0"/>
              <a:t> </a:t>
            </a:r>
            <a:r>
              <a:rPr lang="en-GB" sz="1400" dirty="0" err="1"/>
              <a:t>hjemmesiden</a:t>
            </a:r>
            <a:r>
              <a:rPr lang="en-GB" sz="1400" dirty="0"/>
              <a:t> </a:t>
            </a:r>
          </a:p>
          <a:p>
            <a:pPr fontAlgn="base">
              <a:lnSpc>
                <a:spcPct val="100000"/>
              </a:lnSpc>
            </a:pPr>
            <a:r>
              <a:rPr lang="en-GB" sz="1400" dirty="0">
                <a:hlinkClick r:id="rId9" tooltip="Afprøv det!"/>
              </a:rPr>
              <a:t>kortlink.dk/2bd58</a:t>
            </a:r>
            <a:r>
              <a:rPr lang="en-GB" sz="1400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28C20A-DC2B-2D4E-A306-AED4B9537911}"/>
              </a:ext>
            </a:extLst>
          </p:cNvPr>
          <p:cNvSpPr txBox="1"/>
          <p:nvPr/>
        </p:nvSpPr>
        <p:spPr>
          <a:xfrm>
            <a:off x="290178" y="5517477"/>
            <a:ext cx="8540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00000"/>
              </a:lnSpc>
            </a:pPr>
            <a:r>
              <a:rPr lang="en-GB" sz="1600" dirty="0" err="1"/>
              <a:t>Robotten</a:t>
            </a:r>
            <a:r>
              <a:rPr lang="en-GB" sz="1600" dirty="0"/>
              <a:t> </a:t>
            </a:r>
            <a:r>
              <a:rPr lang="en-GB" sz="1600" dirty="0">
                <a:hlinkClick r:id="rId7"/>
              </a:rPr>
              <a:t>micro:Maqueen</a:t>
            </a:r>
            <a:r>
              <a:rPr lang="en-GB" sz="1600" dirty="0"/>
              <a:t> </a:t>
            </a:r>
            <a:r>
              <a:rPr lang="en-GB" sz="1600" dirty="0" err="1"/>
              <a:t>og</a:t>
            </a:r>
            <a:r>
              <a:rPr lang="en-GB" sz="1600" dirty="0"/>
              <a:t> </a:t>
            </a:r>
            <a:r>
              <a:rPr lang="en-GB" sz="1600" dirty="0" err="1"/>
              <a:t>materialet</a:t>
            </a:r>
            <a:r>
              <a:rPr lang="en-GB" sz="1600" dirty="0"/>
              <a:t> </a:t>
            </a:r>
            <a:r>
              <a:rPr lang="en-GB" sz="1600" dirty="0" err="1"/>
              <a:t>i</a:t>
            </a:r>
            <a:r>
              <a:rPr lang="en-GB" sz="1600" dirty="0"/>
              <a:t> </a:t>
            </a:r>
            <a:r>
              <a:rPr lang="en-GB" sz="1600" dirty="0" err="1"/>
              <a:t>bøgerne</a:t>
            </a:r>
            <a:r>
              <a:rPr lang="en-GB" sz="1600" dirty="0"/>
              <a:t> </a:t>
            </a:r>
            <a:r>
              <a:rPr lang="en-GB" sz="1600" dirty="0" err="1"/>
              <a:t>kan</a:t>
            </a:r>
            <a:r>
              <a:rPr lang="en-GB" sz="1600" dirty="0"/>
              <a:t> </a:t>
            </a:r>
            <a:r>
              <a:rPr lang="en-GB" sz="1600" dirty="0" err="1"/>
              <a:t>være</a:t>
            </a:r>
            <a:r>
              <a:rPr lang="en-GB" sz="1600" dirty="0"/>
              <a:t> </a:t>
            </a:r>
            <a:r>
              <a:rPr lang="en-GB" sz="1600" dirty="0" err="1"/>
              <a:t>udgangspunkt</a:t>
            </a:r>
            <a:r>
              <a:rPr lang="en-GB" sz="1600" dirty="0"/>
              <a:t> for </a:t>
            </a:r>
            <a:r>
              <a:rPr lang="en-GB" sz="1600" dirty="0" err="1"/>
              <a:t>kurser</a:t>
            </a:r>
            <a:r>
              <a:rPr lang="en-GB" sz="1600" dirty="0"/>
              <a:t> (</a:t>
            </a:r>
            <a:r>
              <a:rPr lang="en-GB" sz="1600" dirty="0" err="1"/>
              <a:t>eventuelt</a:t>
            </a:r>
            <a:r>
              <a:rPr lang="en-GB" sz="1600" dirty="0"/>
              <a:t> online) for </a:t>
            </a:r>
            <a:r>
              <a:rPr lang="en-GB" sz="1600" dirty="0" err="1"/>
              <a:t>lærere</a:t>
            </a:r>
            <a:r>
              <a:rPr lang="en-GB" sz="1600" dirty="0"/>
              <a:t> </a:t>
            </a:r>
            <a:r>
              <a:rPr lang="en-GB" sz="1600" dirty="0" err="1"/>
              <a:t>og</a:t>
            </a:r>
            <a:r>
              <a:rPr lang="en-GB" sz="1600" dirty="0"/>
              <a:t>/</a:t>
            </a:r>
            <a:r>
              <a:rPr lang="en-GB" sz="1600" dirty="0" err="1"/>
              <a:t>eller</a:t>
            </a:r>
            <a:r>
              <a:rPr lang="en-GB" sz="1600" dirty="0"/>
              <a:t> </a:t>
            </a:r>
            <a:r>
              <a:rPr lang="en-GB" sz="1600" dirty="0" err="1"/>
              <a:t>elever</a:t>
            </a:r>
            <a:r>
              <a:rPr lang="en-GB" sz="1600" dirty="0"/>
              <a:t>.</a:t>
            </a:r>
          </a:p>
        </p:txBody>
      </p:sp>
      <p:pic>
        <p:nvPicPr>
          <p:cNvPr id="10" name="BevægelseOgLys" descr="BevægelseOgLys">
            <a:hlinkClick r:id="" action="ppaction://media"/>
            <a:extLst>
              <a:ext uri="{FF2B5EF4-FFF2-40B4-BE49-F238E27FC236}">
                <a16:creationId xmlns:a16="http://schemas.microsoft.com/office/drawing/2014/main" id="{CDCBD5DC-E2D6-FB4E-AFEC-4DC7A80FEE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253210" y="908720"/>
            <a:ext cx="2614292" cy="464763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29048A5-25B0-F043-8CD0-964CA15E04C9}"/>
              </a:ext>
            </a:extLst>
          </p:cNvPr>
          <p:cNvSpPr txBox="1">
            <a:spLocks/>
          </p:cNvSpPr>
          <p:nvPr/>
        </p:nvSpPr>
        <p:spPr bwMode="auto">
          <a:xfrm>
            <a:off x="406040" y="46094"/>
            <a:ext cx="10068403" cy="765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5998" b="1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 algn="l">
              <a:buFontTx/>
            </a:pPr>
            <a:r>
              <a:rPr lang="en-US" sz="4000" kern="0" dirty="0" err="1"/>
              <a:t>Robotprogrammering</a:t>
            </a:r>
            <a:endParaRPr lang="en-US" sz="4000" kern="0" dirty="0"/>
          </a:p>
        </p:txBody>
      </p:sp>
    </p:spTree>
    <p:extLst>
      <p:ext uri="{BB962C8B-B14F-4D97-AF65-F5344CB8AC3E}">
        <p14:creationId xmlns:p14="http://schemas.microsoft.com/office/powerpoint/2010/main" val="343208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DE138693-6283-1C40-B557-1B46869457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21051" y="894"/>
            <a:ext cx="12358391" cy="685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Billed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2884" y="476672"/>
            <a:ext cx="1556792" cy="1556792"/>
          </a:xfrm>
          <a:prstGeom prst="rect">
            <a:avLst/>
          </a:prstGeom>
        </p:spPr>
      </p:pic>
      <p:grpSp>
        <p:nvGrpSpPr>
          <p:cNvPr id="11" name="Gruppe 10">
            <a:extLst>
              <a:ext uri="{FF2B5EF4-FFF2-40B4-BE49-F238E27FC236}">
                <a16:creationId xmlns:a16="http://schemas.microsoft.com/office/drawing/2014/main" id="{4E32D5C4-EE8B-46CD-9102-AE521FBEC541}"/>
              </a:ext>
            </a:extLst>
          </p:cNvPr>
          <p:cNvGrpSpPr/>
          <p:nvPr/>
        </p:nvGrpSpPr>
        <p:grpSpPr>
          <a:xfrm>
            <a:off x="549795" y="1947646"/>
            <a:ext cx="7582867" cy="1775735"/>
            <a:chOff x="549795" y="1830952"/>
            <a:chExt cx="7582867" cy="1775735"/>
          </a:xfrm>
        </p:grpSpPr>
        <p:sp>
          <p:nvSpPr>
            <p:cNvPr id="7" name="Content Placeholder 3">
              <a:extLst>
                <a:ext uri="{FF2B5EF4-FFF2-40B4-BE49-F238E27FC236}">
                  <a16:creationId xmlns:a16="http://schemas.microsoft.com/office/drawing/2014/main" id="{4ADD411C-63E6-534B-9089-14294E78CDA3}"/>
                </a:ext>
              </a:extLst>
            </p:cNvPr>
            <p:cNvSpPr txBox="1">
              <a:spLocks/>
            </p:cNvSpPr>
            <p:nvPr/>
          </p:nvSpPr>
          <p:spPr>
            <a:xfrm>
              <a:off x="549795" y="1830952"/>
              <a:ext cx="7582867" cy="1775735"/>
            </a:xfrm>
            <a:prstGeom prst="rect">
              <a:avLst/>
            </a:prstGeom>
          </p:spPr>
          <p:txBody>
            <a:bodyPr rtlCol="0"/>
            <a:lstStyle>
              <a:lvl1pPr marL="0" indent="0" algn="l" rtl="0" eaLnBrk="1" fontAlgn="base" hangingPunct="1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Calibri" panose="020F0502020204030204" pitchFamily="34" charset="0"/>
                <a:buChar char="​"/>
                <a:defRPr sz="16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324000" indent="-324000" algn="l" rtl="0" eaLnBrk="1" fontAlgn="base" hangingPunct="1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 3" pitchFamily="18" charset="2"/>
                <a:buChar char="u"/>
                <a:defRPr sz="1600">
                  <a:solidFill>
                    <a:srgbClr val="000000"/>
                  </a:solidFill>
                  <a:latin typeface="+mn-lt"/>
                </a:defRPr>
              </a:lvl2pPr>
              <a:lvl3pPr marL="648000" indent="-324000" algn="l" rtl="0" eaLnBrk="1" fontAlgn="base" hangingPunct="1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AU Passata" panose="020B0503030502030804" pitchFamily="34" charset="0"/>
                <a:buChar char="›"/>
                <a:defRPr sz="1600">
                  <a:solidFill>
                    <a:srgbClr val="000000"/>
                  </a:solidFill>
                  <a:latin typeface="+mn-lt"/>
                </a:defRPr>
              </a:lvl3pPr>
              <a:lvl4pPr marL="972000" indent="-324000" algn="l" rtl="0" eaLnBrk="1" fontAlgn="base" hangingPunct="1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AU Passata" panose="020B0503030502030804" pitchFamily="34" charset="0"/>
                <a:buChar char="›"/>
                <a:defRPr sz="1600">
                  <a:solidFill>
                    <a:srgbClr val="000000"/>
                  </a:solidFill>
                  <a:latin typeface="+mn-lt"/>
                </a:defRPr>
              </a:lvl4pPr>
              <a:lvl5pPr marL="1296000" indent="-324000" algn="l" rtl="0" eaLnBrk="1" fontAlgn="base" hangingPunct="1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AU Passata" panose="020B0503030502030804" pitchFamily="34" charset="0"/>
                <a:buChar char="›"/>
                <a:defRPr sz="1600">
                  <a:solidFill>
                    <a:srgbClr val="000000"/>
                  </a:solidFill>
                  <a:latin typeface="+mn-lt"/>
                </a:defRPr>
              </a:lvl5pPr>
              <a:lvl6pPr marL="1620000" indent="-324000" algn="l" rtl="0" eaLnBrk="1" fontAlgn="base" hangingPunct="1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U Passata" pitchFamily="34" charset="0"/>
                <a:buChar char="›"/>
                <a:defRPr sz="1600">
                  <a:solidFill>
                    <a:srgbClr val="000000"/>
                  </a:solidFill>
                  <a:latin typeface="+mn-lt"/>
                </a:defRPr>
              </a:lvl6pPr>
              <a:lvl7pPr marL="1944000" indent="-324000" algn="l" rtl="0" eaLnBrk="1" fontAlgn="base" hangingPunct="1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U Passata" panose="020B0503030502030804" pitchFamily="34" charset="0"/>
                <a:buChar char="›"/>
                <a:defRPr sz="1600">
                  <a:solidFill>
                    <a:srgbClr val="000000"/>
                  </a:solidFill>
                  <a:latin typeface="+mn-lt"/>
                </a:defRPr>
              </a:lvl7pPr>
              <a:lvl8pPr marL="2268000" indent="-324000" algn="l" rtl="0" eaLnBrk="1" fontAlgn="base" hangingPunct="1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U Passata" pitchFamily="34" charset="0"/>
                <a:buChar char="›"/>
                <a:defRPr sz="1600">
                  <a:solidFill>
                    <a:srgbClr val="000000"/>
                  </a:solidFill>
                  <a:latin typeface="+mn-lt"/>
                </a:defRPr>
              </a:lvl8pPr>
              <a:lvl9pPr marL="2592000" indent="-324000" algn="l" rtl="0" eaLnBrk="1" fontAlgn="base" hangingPunct="1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U Passata" pitchFamily="34" charset="0"/>
                <a:buChar char="›"/>
                <a:defRPr sz="16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>
                <a:lnSpc>
                  <a:spcPct val="100000"/>
                </a:lnSpc>
                <a:buNone/>
              </a:pPr>
              <a:r>
                <a:rPr lang="en-GB" sz="6000" b="1" dirty="0">
                  <a:solidFill>
                    <a:schemeClr val="bg1"/>
                  </a:solidFill>
                </a:rPr>
                <a:t>NAT.AU.DK/GYM</a:t>
              </a:r>
            </a:p>
            <a:p>
              <a:pPr>
                <a:lnSpc>
                  <a:spcPct val="100000"/>
                </a:lnSpc>
                <a:buNone/>
              </a:pPr>
              <a:endParaRPr lang="en-GB" sz="6000" dirty="0">
                <a:solidFill>
                  <a:schemeClr val="bg1"/>
                </a:solidFill>
              </a:endParaRPr>
            </a:p>
            <a:p>
              <a:endParaRPr lang="en-GB" sz="1866" dirty="0">
                <a:solidFill>
                  <a:schemeClr val="bg1"/>
                </a:solidFill>
              </a:endParaRPr>
            </a:p>
            <a:p>
              <a:endParaRPr lang="en-GB" sz="1866" dirty="0">
                <a:solidFill>
                  <a:schemeClr val="bg1"/>
                </a:solidFill>
              </a:endParaRPr>
            </a:p>
            <a:p>
              <a:endParaRPr lang="en-GB" sz="1866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1F41D8-085D-CF4B-AF29-C1FDAABED25D}"/>
                </a:ext>
              </a:extLst>
            </p:cNvPr>
            <p:cNvSpPr txBox="1"/>
            <p:nvPr/>
          </p:nvSpPr>
          <p:spPr>
            <a:xfrm>
              <a:off x="693812" y="2734083"/>
              <a:ext cx="6624736" cy="29238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2000" b="1" dirty="0" err="1">
                  <a:solidFill>
                    <a:schemeClr val="bg1"/>
                  </a:solidFill>
                  <a:latin typeface="+mn-lt"/>
                </a:rPr>
                <a:t>Gymnasiesamarbejde</a:t>
              </a:r>
              <a:r>
                <a:rPr lang="en-DK" sz="2000" dirty="0">
                  <a:solidFill>
                    <a:schemeClr val="bg1"/>
                  </a:solidFill>
                  <a:latin typeface="+mn-lt"/>
                </a:rPr>
                <a:t> Faculty of Science</a:t>
              </a:r>
            </a:p>
          </p:txBody>
        </p:sp>
      </p:grpSp>
      <p:grpSp>
        <p:nvGrpSpPr>
          <p:cNvPr id="3" name="Gruppe 2">
            <a:extLst>
              <a:ext uri="{FF2B5EF4-FFF2-40B4-BE49-F238E27FC236}">
                <a16:creationId xmlns:a16="http://schemas.microsoft.com/office/drawing/2014/main" id="{D7BE56CC-7D7E-4719-8623-893376AFBE04}"/>
              </a:ext>
            </a:extLst>
          </p:cNvPr>
          <p:cNvGrpSpPr/>
          <p:nvPr/>
        </p:nvGrpSpPr>
        <p:grpSpPr>
          <a:xfrm>
            <a:off x="549352" y="3581357"/>
            <a:ext cx="7582867" cy="1775735"/>
            <a:chOff x="549352" y="3491593"/>
            <a:chExt cx="7582867" cy="1775735"/>
          </a:xfrm>
        </p:grpSpPr>
        <p:sp>
          <p:nvSpPr>
            <p:cNvPr id="9" name="Content Placeholder 3">
              <a:extLst>
                <a:ext uri="{FF2B5EF4-FFF2-40B4-BE49-F238E27FC236}">
                  <a16:creationId xmlns:a16="http://schemas.microsoft.com/office/drawing/2014/main" id="{BB3FD345-FF55-420D-8FD0-96AC40EF35E7}"/>
                </a:ext>
              </a:extLst>
            </p:cNvPr>
            <p:cNvSpPr txBox="1">
              <a:spLocks/>
            </p:cNvSpPr>
            <p:nvPr/>
          </p:nvSpPr>
          <p:spPr>
            <a:xfrm>
              <a:off x="549352" y="3491593"/>
              <a:ext cx="7582867" cy="1775735"/>
            </a:xfrm>
            <a:prstGeom prst="rect">
              <a:avLst/>
            </a:prstGeom>
          </p:spPr>
          <p:txBody>
            <a:bodyPr lIns="91440" tIns="45720" rIns="91440" bIns="45720" rtlCol="0" anchor="t"/>
            <a:lstStyle>
              <a:lvl1pPr marL="0" indent="0" algn="l" rtl="0" eaLnBrk="1" fontAlgn="base" hangingPunct="1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Calibri" panose="020F0502020204030204" pitchFamily="34" charset="0"/>
                <a:buChar char="​"/>
                <a:defRPr sz="16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324000" indent="-324000" algn="l" rtl="0" eaLnBrk="1" fontAlgn="base" hangingPunct="1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 3" pitchFamily="18" charset="2"/>
                <a:buChar char="u"/>
                <a:defRPr sz="1600">
                  <a:solidFill>
                    <a:srgbClr val="000000"/>
                  </a:solidFill>
                  <a:latin typeface="+mn-lt"/>
                </a:defRPr>
              </a:lvl2pPr>
              <a:lvl3pPr marL="648000" indent="-324000" algn="l" rtl="0" eaLnBrk="1" fontAlgn="base" hangingPunct="1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AU Passata" panose="020B0503030502030804" pitchFamily="34" charset="0"/>
                <a:buChar char="›"/>
                <a:defRPr sz="1600">
                  <a:solidFill>
                    <a:srgbClr val="000000"/>
                  </a:solidFill>
                  <a:latin typeface="+mn-lt"/>
                </a:defRPr>
              </a:lvl3pPr>
              <a:lvl4pPr marL="972000" indent="-324000" algn="l" rtl="0" eaLnBrk="1" fontAlgn="base" hangingPunct="1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AU Passata" panose="020B0503030502030804" pitchFamily="34" charset="0"/>
                <a:buChar char="›"/>
                <a:defRPr sz="1600">
                  <a:solidFill>
                    <a:srgbClr val="000000"/>
                  </a:solidFill>
                  <a:latin typeface="+mn-lt"/>
                </a:defRPr>
              </a:lvl4pPr>
              <a:lvl5pPr marL="1296000" indent="-324000" algn="l" rtl="0" eaLnBrk="1" fontAlgn="base" hangingPunct="1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AU Passata" panose="020B0503030502030804" pitchFamily="34" charset="0"/>
                <a:buChar char="›"/>
                <a:defRPr sz="1600">
                  <a:solidFill>
                    <a:srgbClr val="000000"/>
                  </a:solidFill>
                  <a:latin typeface="+mn-lt"/>
                </a:defRPr>
              </a:lvl5pPr>
              <a:lvl6pPr marL="1620000" indent="-324000" algn="l" rtl="0" eaLnBrk="1" fontAlgn="base" hangingPunct="1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U Passata" pitchFamily="34" charset="0"/>
                <a:buChar char="›"/>
                <a:defRPr sz="1600">
                  <a:solidFill>
                    <a:srgbClr val="000000"/>
                  </a:solidFill>
                  <a:latin typeface="+mn-lt"/>
                </a:defRPr>
              </a:lvl6pPr>
              <a:lvl7pPr marL="1944000" indent="-324000" algn="l" rtl="0" eaLnBrk="1" fontAlgn="base" hangingPunct="1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U Passata" panose="020B0503030502030804" pitchFamily="34" charset="0"/>
                <a:buChar char="›"/>
                <a:defRPr sz="1600">
                  <a:solidFill>
                    <a:srgbClr val="000000"/>
                  </a:solidFill>
                  <a:latin typeface="+mn-lt"/>
                </a:defRPr>
              </a:lvl7pPr>
              <a:lvl8pPr marL="2268000" indent="-324000" algn="l" rtl="0" eaLnBrk="1" fontAlgn="base" hangingPunct="1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U Passata" pitchFamily="34" charset="0"/>
                <a:buChar char="›"/>
                <a:defRPr sz="1600">
                  <a:solidFill>
                    <a:srgbClr val="000000"/>
                  </a:solidFill>
                  <a:latin typeface="+mn-lt"/>
                </a:defRPr>
              </a:lvl8pPr>
              <a:lvl9pPr marL="2592000" indent="-324000" algn="l" rtl="0" eaLnBrk="1" fontAlgn="base" hangingPunct="1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U Passata" pitchFamily="34" charset="0"/>
                <a:buChar char="›"/>
                <a:defRPr sz="16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>
                <a:lnSpc>
                  <a:spcPct val="100000"/>
                </a:lnSpc>
                <a:buNone/>
              </a:pPr>
              <a:r>
                <a:rPr lang="en-GB" sz="6000" b="1" dirty="0">
                  <a:solidFill>
                    <a:schemeClr val="bg1"/>
                  </a:solidFill>
                </a:rPr>
                <a:t>CS.AU.DK/GYM</a:t>
              </a:r>
            </a:p>
            <a:p>
              <a:pPr>
                <a:lnSpc>
                  <a:spcPct val="100000"/>
                </a:lnSpc>
                <a:buNone/>
              </a:pPr>
              <a:endParaRPr lang="en-GB" sz="6000" dirty="0">
                <a:solidFill>
                  <a:schemeClr val="bg1"/>
                </a:solidFill>
              </a:endParaRPr>
            </a:p>
            <a:p>
              <a:endParaRPr lang="en-GB" sz="1866" dirty="0">
                <a:solidFill>
                  <a:schemeClr val="bg1"/>
                </a:solidFill>
              </a:endParaRPr>
            </a:p>
            <a:p>
              <a:endParaRPr lang="en-GB" sz="1866" dirty="0">
                <a:solidFill>
                  <a:schemeClr val="bg1"/>
                </a:solidFill>
              </a:endParaRPr>
            </a:p>
            <a:p>
              <a:endParaRPr lang="en-GB" sz="1866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AA0356FD-4860-47D8-95C0-AEE355A4AA9E}"/>
                </a:ext>
              </a:extLst>
            </p:cNvPr>
            <p:cNvSpPr txBox="1"/>
            <p:nvPr/>
          </p:nvSpPr>
          <p:spPr>
            <a:xfrm>
              <a:off x="693276" y="4376771"/>
              <a:ext cx="6624736" cy="29238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2000" b="1" dirty="0" err="1">
                  <a:solidFill>
                    <a:schemeClr val="bg1"/>
                  </a:solidFill>
                  <a:latin typeface="+mn-lt"/>
                </a:rPr>
                <a:t>Gymnasiesamarbejde</a:t>
              </a:r>
              <a:r>
                <a:rPr lang="en-DK" sz="2000" dirty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en-DK" sz="2000" dirty="0" err="1">
                  <a:solidFill>
                    <a:schemeClr val="bg1"/>
                  </a:solidFill>
                  <a:latin typeface="+mn-lt"/>
                </a:rPr>
                <a:t>Institut</a:t>
              </a:r>
              <a:r>
                <a:rPr lang="en-DK" sz="2000">
                  <a:solidFill>
                    <a:schemeClr val="bg1"/>
                  </a:solidFill>
                  <a:latin typeface="+mn-lt"/>
                </a:rPr>
                <a:t> for Datalogi</a:t>
              </a:r>
              <a:endParaRPr lang="en-DK" sz="2000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12" name="Gruppe 11">
            <a:extLst>
              <a:ext uri="{FF2B5EF4-FFF2-40B4-BE49-F238E27FC236}">
                <a16:creationId xmlns:a16="http://schemas.microsoft.com/office/drawing/2014/main" id="{D1631298-47A0-40C6-81D6-8D75D5AE5B33}"/>
              </a:ext>
            </a:extLst>
          </p:cNvPr>
          <p:cNvGrpSpPr/>
          <p:nvPr/>
        </p:nvGrpSpPr>
        <p:grpSpPr>
          <a:xfrm>
            <a:off x="549796" y="412082"/>
            <a:ext cx="7582867" cy="1775735"/>
            <a:chOff x="549796" y="412082"/>
            <a:chExt cx="7582867" cy="1775735"/>
          </a:xfrm>
        </p:grpSpPr>
        <p:sp>
          <p:nvSpPr>
            <p:cNvPr id="4" name="Content Placeholder 3"/>
            <p:cNvSpPr txBox="1">
              <a:spLocks/>
            </p:cNvSpPr>
            <p:nvPr/>
          </p:nvSpPr>
          <p:spPr>
            <a:xfrm>
              <a:off x="549796" y="412082"/>
              <a:ext cx="7582867" cy="1775735"/>
            </a:xfrm>
            <a:prstGeom prst="rect">
              <a:avLst/>
            </a:prstGeom>
          </p:spPr>
          <p:txBody>
            <a:bodyPr rtlCol="0"/>
            <a:lstStyle>
              <a:lvl1pPr marL="0" indent="0" algn="l" rtl="0" eaLnBrk="1" fontAlgn="base" hangingPunct="1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Calibri" panose="020F0502020204030204" pitchFamily="34" charset="0"/>
                <a:buChar char="​"/>
                <a:defRPr sz="16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324000" indent="-324000" algn="l" rtl="0" eaLnBrk="1" fontAlgn="base" hangingPunct="1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 3" pitchFamily="18" charset="2"/>
                <a:buChar char="u"/>
                <a:defRPr sz="1600">
                  <a:solidFill>
                    <a:srgbClr val="000000"/>
                  </a:solidFill>
                  <a:latin typeface="+mn-lt"/>
                </a:defRPr>
              </a:lvl2pPr>
              <a:lvl3pPr marL="648000" indent="-324000" algn="l" rtl="0" eaLnBrk="1" fontAlgn="base" hangingPunct="1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AU Passata" panose="020B0503030502030804" pitchFamily="34" charset="0"/>
                <a:buChar char="›"/>
                <a:defRPr sz="1600">
                  <a:solidFill>
                    <a:srgbClr val="000000"/>
                  </a:solidFill>
                  <a:latin typeface="+mn-lt"/>
                </a:defRPr>
              </a:lvl3pPr>
              <a:lvl4pPr marL="972000" indent="-324000" algn="l" rtl="0" eaLnBrk="1" fontAlgn="base" hangingPunct="1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AU Passata" panose="020B0503030502030804" pitchFamily="34" charset="0"/>
                <a:buChar char="›"/>
                <a:defRPr sz="1600">
                  <a:solidFill>
                    <a:srgbClr val="000000"/>
                  </a:solidFill>
                  <a:latin typeface="+mn-lt"/>
                </a:defRPr>
              </a:lvl4pPr>
              <a:lvl5pPr marL="1296000" indent="-324000" algn="l" rtl="0" eaLnBrk="1" fontAlgn="base" hangingPunct="1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AU Passata" panose="020B0503030502030804" pitchFamily="34" charset="0"/>
                <a:buChar char="›"/>
                <a:defRPr sz="1600">
                  <a:solidFill>
                    <a:srgbClr val="000000"/>
                  </a:solidFill>
                  <a:latin typeface="+mn-lt"/>
                </a:defRPr>
              </a:lvl5pPr>
              <a:lvl6pPr marL="1620000" indent="-324000" algn="l" rtl="0" eaLnBrk="1" fontAlgn="base" hangingPunct="1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U Passata" pitchFamily="34" charset="0"/>
                <a:buChar char="›"/>
                <a:defRPr sz="1600">
                  <a:solidFill>
                    <a:srgbClr val="000000"/>
                  </a:solidFill>
                  <a:latin typeface="+mn-lt"/>
                </a:defRPr>
              </a:lvl6pPr>
              <a:lvl7pPr marL="1944000" indent="-324000" algn="l" rtl="0" eaLnBrk="1" fontAlgn="base" hangingPunct="1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U Passata" panose="020B0503030502030804" pitchFamily="34" charset="0"/>
                <a:buChar char="›"/>
                <a:defRPr sz="1600">
                  <a:solidFill>
                    <a:srgbClr val="000000"/>
                  </a:solidFill>
                  <a:latin typeface="+mn-lt"/>
                </a:defRPr>
              </a:lvl7pPr>
              <a:lvl8pPr marL="2268000" indent="-324000" algn="l" rtl="0" eaLnBrk="1" fontAlgn="base" hangingPunct="1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U Passata" pitchFamily="34" charset="0"/>
                <a:buChar char="›"/>
                <a:defRPr sz="1600">
                  <a:solidFill>
                    <a:srgbClr val="000000"/>
                  </a:solidFill>
                  <a:latin typeface="+mn-lt"/>
                </a:defRPr>
              </a:lvl8pPr>
              <a:lvl9pPr marL="2592000" indent="-324000" algn="l" rtl="0" eaLnBrk="1" fontAlgn="base" hangingPunct="1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U Passata" pitchFamily="34" charset="0"/>
                <a:buChar char="›"/>
                <a:defRPr sz="16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>
                <a:lnSpc>
                  <a:spcPct val="100000"/>
                </a:lnSpc>
                <a:buNone/>
              </a:pPr>
              <a:r>
                <a:rPr lang="en-GB" sz="6000" b="1" dirty="0">
                  <a:solidFill>
                    <a:schemeClr val="bg1"/>
                  </a:solidFill>
                </a:rPr>
                <a:t>AU.DK/GYM</a:t>
              </a:r>
              <a:endParaRPr lang="en-GB" sz="6000" dirty="0">
                <a:solidFill>
                  <a:schemeClr val="bg1"/>
                </a:solidFill>
              </a:endParaRPr>
            </a:p>
            <a:p>
              <a:endParaRPr lang="en-GB" sz="1866" dirty="0">
                <a:solidFill>
                  <a:schemeClr val="bg1"/>
                </a:solidFill>
              </a:endParaRPr>
            </a:p>
            <a:p>
              <a:endParaRPr lang="en-GB" sz="1866" dirty="0">
                <a:solidFill>
                  <a:schemeClr val="bg1"/>
                </a:solidFill>
              </a:endParaRPr>
            </a:p>
            <a:p>
              <a:endParaRPr lang="en-GB" sz="1866" dirty="0">
                <a:solidFill>
                  <a:srgbClr val="FF0000"/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5DA171C-0099-8A40-8322-FAC1FF93068D}"/>
                </a:ext>
              </a:extLst>
            </p:cNvPr>
            <p:cNvSpPr txBox="1"/>
            <p:nvPr/>
          </p:nvSpPr>
          <p:spPr>
            <a:xfrm>
              <a:off x="693812" y="1255067"/>
              <a:ext cx="6624736" cy="2923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2000" b="1" dirty="0">
                  <a:solidFill>
                    <a:schemeClr val="bg1"/>
                  </a:solidFill>
                  <a:latin typeface="+mn-lt"/>
                </a:rPr>
                <a:t>Gymnasiesamarbejde</a:t>
              </a:r>
              <a:r>
                <a:rPr lang="en-DK" sz="2000" dirty="0">
                  <a:solidFill>
                    <a:schemeClr val="bg1"/>
                  </a:solidFill>
                  <a:latin typeface="+mn-lt"/>
                </a:rPr>
                <a:t> Aarhus Universitet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809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0078BC-62AA-E840-BF7F-D917BDBCF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778" y="1196753"/>
            <a:ext cx="5264594" cy="4262342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DK" dirty="0"/>
              <a:t>cs.au.dk/gym</a:t>
            </a:r>
          </a:p>
          <a:p>
            <a:pPr marL="342900" indent="-342900">
              <a:buFontTx/>
              <a:buChar char="-"/>
            </a:pPr>
            <a:r>
              <a:rPr lang="en-DK" dirty="0"/>
              <a:t>Standardarrangementer, og klassebesøg,  men også særlige arrangementer</a:t>
            </a:r>
          </a:p>
          <a:p>
            <a:pPr marL="342900" indent="-342900">
              <a:buFontTx/>
              <a:buChar char="-"/>
            </a:pPr>
            <a:r>
              <a:rPr lang="en-DK" dirty="0"/>
              <a:t>Mange gengangere</a:t>
            </a:r>
          </a:p>
          <a:p>
            <a:pPr marL="342900" indent="-342900">
              <a:buFontTx/>
              <a:buChar char="-"/>
            </a:pPr>
            <a:r>
              <a:rPr lang="en-DK" dirty="0"/>
              <a:t>Adgang til særligt udstyr og labs</a:t>
            </a:r>
          </a:p>
          <a:p>
            <a:pPr marL="342900" indent="-342900">
              <a:buFontTx/>
              <a:buChar char="-"/>
            </a:pPr>
            <a:endParaRPr lang="en-DK" dirty="0"/>
          </a:p>
          <a:p>
            <a:pPr marL="342900" indent="-342900">
              <a:buFontTx/>
              <a:buChar char="-"/>
            </a:pPr>
            <a:r>
              <a:rPr lang="en-DK" dirty="0"/>
              <a:t>8-15 </a:t>
            </a:r>
            <a:r>
              <a:rPr lang="en-DK" dirty="0" err="1"/>
              <a:t>studerende</a:t>
            </a:r>
            <a:r>
              <a:rPr lang="en-DK" dirty="0"/>
              <a:t> (B.Sc.,</a:t>
            </a:r>
            <a:r>
              <a:rPr lang="en-DK" dirty="0" err="1"/>
              <a:t>M.Sc</a:t>
            </a:r>
            <a:r>
              <a:rPr lang="en-DK" dirty="0"/>
              <a:t>., PhD)</a:t>
            </a:r>
            <a:br>
              <a:rPr lang="en-DK" dirty="0"/>
            </a:br>
            <a:r>
              <a:rPr lang="en-DK" b="1" i="1" dirty="0" err="1"/>
              <a:t>Teamet</a:t>
            </a:r>
            <a:r>
              <a:rPr lang="en-DK" b="1" i="1" dirty="0"/>
              <a:t> er pt. 12 BSc.- og MSc.-studerende + 4 PhD-studerende</a:t>
            </a:r>
            <a:br>
              <a:rPr lang="en-DK" b="1" i="1" dirty="0"/>
            </a:br>
            <a:endParaRPr lang="en-DK" b="1" dirty="0"/>
          </a:p>
          <a:p>
            <a:pPr marL="342900" indent="-342900">
              <a:buFontTx/>
              <a:buChar char="-"/>
            </a:pPr>
            <a:r>
              <a:rPr lang="en-GB" dirty="0"/>
              <a:t>F</a:t>
            </a:r>
            <a:r>
              <a:rPr lang="en-DK" dirty="0"/>
              <a:t>orskere og undervisere efter behov</a:t>
            </a:r>
          </a:p>
          <a:p>
            <a:pPr marL="342900" indent="-342900">
              <a:buFontTx/>
              <a:buChar char="-"/>
            </a:pPr>
            <a:r>
              <a:rPr lang="en-DK" dirty="0"/>
              <a:t>“Admin team” (Malene, Christina, Søren)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7795B3-8166-864C-B863-F13B7F88D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HVORDAN </a:t>
            </a:r>
            <a:r>
              <a:rPr lang="en-DK" b="0"/>
              <a:t>GØR VI?</a:t>
            </a:r>
            <a:endParaRPr lang="da-DK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36C9CF-ED6C-D742-A328-3DC83DE0E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6130" y="1744293"/>
            <a:ext cx="5265253" cy="347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9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>
          <a:xfrm>
            <a:off x="446488" y="572588"/>
            <a:ext cx="11251385" cy="765976"/>
          </a:xfrm>
        </p:spPr>
        <p:txBody>
          <a:bodyPr rtlCol="0"/>
          <a:lstStyle/>
          <a:p>
            <a:r>
              <a:rPr lang="en-GB" sz="3600" dirty="0" err="1"/>
              <a:t>Besøg</a:t>
            </a:r>
            <a:r>
              <a:rPr lang="en-GB" sz="3600" dirty="0"/>
              <a:t> </a:t>
            </a:r>
            <a:r>
              <a:rPr lang="en-GB" sz="3600" dirty="0" err="1"/>
              <a:t>på</a:t>
            </a:r>
            <a:r>
              <a:rPr lang="en-GB" sz="3600" dirty="0"/>
              <a:t> </a:t>
            </a:r>
            <a:r>
              <a:rPr lang="en-GB" sz="3600" dirty="0" err="1"/>
              <a:t>Institut</a:t>
            </a:r>
            <a:r>
              <a:rPr lang="en-GB" sz="3600" dirty="0"/>
              <a:t> for </a:t>
            </a:r>
            <a:r>
              <a:rPr lang="en-GB" sz="3600" dirty="0" err="1"/>
              <a:t>Datalogi</a:t>
            </a:r>
            <a:br>
              <a:rPr lang="en-GB" sz="3600" dirty="0"/>
            </a:br>
            <a:r>
              <a:rPr lang="en-GB" sz="3600" b="0" dirty="0"/>
              <a:t>et </a:t>
            </a:r>
            <a:r>
              <a:rPr lang="en-GB" sz="3600" b="0" dirty="0" err="1"/>
              <a:t>programeksempel</a:t>
            </a:r>
            <a:endParaRPr lang="en-GB" sz="3600" dirty="0" err="1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9778" y="1605272"/>
            <a:ext cx="6344714" cy="3743441"/>
          </a:xfrm>
        </p:spPr>
        <p:txBody>
          <a:bodyPr/>
          <a:lstStyle/>
          <a:p>
            <a:r>
              <a:rPr lang="en-US" dirty="0"/>
              <a:t>09.40-10.00 </a:t>
            </a:r>
            <a:r>
              <a:rPr lang="en-US" b="1" dirty="0" err="1"/>
              <a:t>Introduktion</a:t>
            </a:r>
            <a:r>
              <a:rPr lang="en-US" b="1" dirty="0"/>
              <a:t> </a:t>
            </a:r>
            <a:r>
              <a:rPr lang="en-US" b="1" dirty="0" err="1"/>
              <a:t>til</a:t>
            </a:r>
            <a:r>
              <a:rPr lang="en-US" b="1" dirty="0"/>
              <a:t> studier </a:t>
            </a:r>
            <a:r>
              <a:rPr lang="en-US" b="1" dirty="0" err="1"/>
              <a:t>og</a:t>
            </a:r>
            <a:r>
              <a:rPr lang="en-US" b="1" dirty="0"/>
              <a:t> </a:t>
            </a:r>
            <a:r>
              <a:rPr lang="en-US" b="1" dirty="0" err="1"/>
              <a:t>forskning</a:t>
            </a:r>
            <a:r>
              <a:rPr lang="en-US" b="1" dirty="0"/>
              <a:t> </a:t>
            </a:r>
          </a:p>
          <a:p>
            <a:r>
              <a:rPr lang="en-US" dirty="0"/>
              <a:t>10.00-12.00 </a:t>
            </a:r>
            <a:r>
              <a:rPr lang="en-US" b="1" dirty="0" err="1"/>
              <a:t>Oplæg</a:t>
            </a:r>
            <a:r>
              <a:rPr lang="en-US" b="1" dirty="0"/>
              <a:t> </a:t>
            </a:r>
            <a:r>
              <a:rPr lang="en-US" b="1" dirty="0" err="1"/>
              <a:t>og</a:t>
            </a:r>
            <a:r>
              <a:rPr lang="en-US" b="1" dirty="0"/>
              <a:t> </a:t>
            </a:r>
            <a:r>
              <a:rPr lang="en-US" b="1" dirty="0" err="1"/>
              <a:t>øvelser</a:t>
            </a:r>
            <a:r>
              <a:rPr lang="en-US" dirty="0"/>
              <a:t>: </a:t>
            </a:r>
            <a:r>
              <a:rPr lang="en-US" i="1" dirty="0" err="1"/>
              <a:t>Problemløsning</a:t>
            </a:r>
            <a:r>
              <a:rPr lang="en-US" i="1" dirty="0"/>
              <a:t> </a:t>
            </a:r>
            <a:r>
              <a:rPr lang="en-US" i="1" dirty="0" err="1"/>
              <a:t>og</a:t>
            </a:r>
            <a:r>
              <a:rPr lang="en-US" i="1" dirty="0"/>
              <a:t> </a:t>
            </a:r>
            <a:r>
              <a:rPr lang="en-US" i="1" dirty="0" err="1"/>
              <a:t>algoritmer</a:t>
            </a:r>
            <a:endParaRPr lang="en-US" i="1" dirty="0">
              <a:cs typeface="AU Passata"/>
            </a:endParaRPr>
          </a:p>
          <a:p>
            <a:r>
              <a:rPr lang="en-US" dirty="0"/>
              <a:t>12.00-12.45 </a:t>
            </a:r>
            <a:r>
              <a:rPr lang="en-US" b="1" dirty="0" err="1"/>
              <a:t>Frokost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INCUBA Science Parks </a:t>
            </a:r>
            <a:r>
              <a:rPr lang="en-US" dirty="0" err="1"/>
              <a:t>kantine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12.45-14.30 </a:t>
            </a:r>
            <a:r>
              <a:rPr lang="en-US" b="1" dirty="0" err="1"/>
              <a:t>Rundvisning</a:t>
            </a:r>
            <a:r>
              <a:rPr lang="en-US" b="1" dirty="0"/>
              <a:t> </a:t>
            </a:r>
            <a:r>
              <a:rPr lang="en-US" b="1" dirty="0" err="1"/>
              <a:t>og</a:t>
            </a:r>
            <a:r>
              <a:rPr lang="en-US" b="1" dirty="0"/>
              <a:t> demo </a:t>
            </a:r>
            <a:r>
              <a:rPr lang="en-US" b="1" dirty="0" err="1"/>
              <a:t>på</a:t>
            </a:r>
            <a:r>
              <a:rPr lang="en-US" b="1" dirty="0"/>
              <a:t> </a:t>
            </a:r>
            <a:r>
              <a:rPr lang="en-US" b="1" dirty="0" err="1"/>
              <a:t>Katrinebjerg</a:t>
            </a:r>
            <a:endParaRPr lang="en-US" b="1" dirty="0"/>
          </a:p>
          <a:p>
            <a:pPr marL="755650" lvl="2" indent="-179705"/>
            <a:r>
              <a:rPr lang="en-US" sz="1600" dirty="0"/>
              <a:t>Center for </a:t>
            </a:r>
            <a:r>
              <a:rPr lang="en-US" sz="1600" dirty="0" err="1"/>
              <a:t>Avanceret</a:t>
            </a:r>
            <a:r>
              <a:rPr lang="en-US" sz="1600" dirty="0"/>
              <a:t> </a:t>
            </a:r>
            <a:r>
              <a:rPr lang="en-US" sz="1600" dirty="0" err="1"/>
              <a:t>Visualisering</a:t>
            </a:r>
            <a:r>
              <a:rPr lang="en-US" sz="1600" dirty="0"/>
              <a:t> </a:t>
            </a:r>
            <a:r>
              <a:rPr lang="en-US" sz="1600" dirty="0" err="1"/>
              <a:t>og</a:t>
            </a:r>
            <a:r>
              <a:rPr lang="en-US" sz="1600" dirty="0"/>
              <a:t> Interaction </a:t>
            </a:r>
            <a:r>
              <a:rPr lang="en-US" sz="1600" u="sng" dirty="0">
                <a:hlinkClick r:id="rId3"/>
              </a:rPr>
              <a:t>cavi.dk</a:t>
            </a:r>
            <a:r>
              <a:rPr lang="en-US" sz="1600" dirty="0"/>
              <a:t> </a:t>
            </a:r>
            <a:endParaRPr lang="en-US" sz="1600" dirty="0">
              <a:cs typeface="AU Passata"/>
            </a:endParaRPr>
          </a:p>
          <a:p>
            <a:pPr marL="755650" lvl="2" indent="-179705"/>
            <a:r>
              <a:rPr lang="en-US" sz="1600" dirty="0" err="1"/>
              <a:t>Studiemiljø</a:t>
            </a:r>
            <a:r>
              <a:rPr lang="en-US" sz="1600" dirty="0"/>
              <a:t> </a:t>
            </a:r>
            <a:r>
              <a:rPr lang="en-US" sz="1600" dirty="0" err="1"/>
              <a:t>og</a:t>
            </a:r>
            <a:r>
              <a:rPr lang="en-US" sz="1600" dirty="0"/>
              <a:t> </a:t>
            </a:r>
            <a:r>
              <a:rPr lang="en-US" sz="1600" dirty="0" err="1"/>
              <a:t>laboratorier</a:t>
            </a:r>
            <a:r>
              <a:rPr lang="en-US" sz="1600" dirty="0"/>
              <a:t> </a:t>
            </a:r>
            <a:endParaRPr lang="en-US" sz="1600" dirty="0">
              <a:cs typeface="AU Passata"/>
            </a:endParaRPr>
          </a:p>
          <a:p>
            <a:pPr marL="755650" lvl="2" indent="-179705"/>
            <a:r>
              <a:rPr lang="en-US" sz="1600" dirty="0" err="1"/>
              <a:t>Minioplæg</a:t>
            </a:r>
            <a:r>
              <a:rPr lang="en-US" sz="1600" dirty="0"/>
              <a:t> </a:t>
            </a:r>
            <a:r>
              <a:rPr lang="en-US" sz="1600" dirty="0" err="1"/>
              <a:t>og</a:t>
            </a:r>
            <a:r>
              <a:rPr lang="en-US" sz="1600" dirty="0"/>
              <a:t> </a:t>
            </a:r>
            <a:r>
              <a:rPr lang="en-US" sz="1600" dirty="0" err="1"/>
              <a:t>forsknings</a:t>
            </a:r>
            <a:r>
              <a:rPr lang="en-US" sz="1600" dirty="0"/>
              <a:t>- </a:t>
            </a:r>
            <a:r>
              <a:rPr lang="en-US" sz="1600" dirty="0" err="1"/>
              <a:t>og</a:t>
            </a:r>
            <a:r>
              <a:rPr lang="en-US" sz="1600" dirty="0"/>
              <a:t> </a:t>
            </a:r>
            <a:r>
              <a:rPr lang="en-US" sz="1600" dirty="0" err="1"/>
              <a:t>studenter-demoer</a:t>
            </a:r>
            <a:endParaRPr lang="en-US" sz="1600" dirty="0">
              <a:cs typeface="AU Passata"/>
            </a:endParaRPr>
          </a:p>
          <a:p>
            <a:endParaRPr lang="en-US" sz="1200" dirty="0"/>
          </a:p>
          <a:p>
            <a:endParaRPr lang="en-US" sz="1800" dirty="0"/>
          </a:p>
          <a:p>
            <a:endParaRPr lang="en-US" dirty="0"/>
          </a:p>
        </p:txBody>
      </p:sp>
      <p:pic>
        <p:nvPicPr>
          <p:cNvPr id="2" name="Billede 2">
            <a:extLst>
              <a:ext uri="{FF2B5EF4-FFF2-40B4-BE49-F238E27FC236}">
                <a16:creationId xmlns:a16="http://schemas.microsoft.com/office/drawing/2014/main" id="{82E94B36-822F-4D6F-B58E-862F9E60022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93703" y="4374222"/>
            <a:ext cx="3089341" cy="2257645"/>
          </a:xfrm>
          <a:prstGeom prst="rect">
            <a:avLst/>
          </a:prstGeom>
        </p:spPr>
      </p:pic>
      <p:pic>
        <p:nvPicPr>
          <p:cNvPr id="3" name="Billede 3" descr="Et billede, der indeholder person, indendørs, forbereder&#10;&#10;Beskrivelsen er genereret automatisk">
            <a:extLst>
              <a:ext uri="{FF2B5EF4-FFF2-40B4-BE49-F238E27FC236}">
                <a16:creationId xmlns:a16="http://schemas.microsoft.com/office/drawing/2014/main" id="{C12B3990-926F-4A2D-9B75-060EE155985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8563" y="4352912"/>
            <a:ext cx="3371223" cy="2257646"/>
          </a:xfrm>
          <a:prstGeom prst="rect">
            <a:avLst/>
          </a:prstGeom>
        </p:spPr>
      </p:pic>
      <p:pic>
        <p:nvPicPr>
          <p:cNvPr id="4" name="Billede 6" descr="Et billede, der indeholder person, indendørs, loft, gruppe&#10;&#10;Beskrivelsen er genereret automatisk">
            <a:extLst>
              <a:ext uri="{FF2B5EF4-FFF2-40B4-BE49-F238E27FC236}">
                <a16:creationId xmlns:a16="http://schemas.microsoft.com/office/drawing/2014/main" id="{93691EE7-DA2E-46A3-AA63-9A805C4B6BE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547" y="4371176"/>
            <a:ext cx="3407100" cy="226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9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A8BEA1-7195-544C-A8BA-93C97B3387B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0636" y="3501008"/>
            <a:ext cx="3819592" cy="33302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E9524B-B88C-974A-8979-22F4FE7C19F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5548" y="116632"/>
            <a:ext cx="3836880" cy="33600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3C0ABD-F6F4-4447-9052-5F1C5505551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2204" y="116632"/>
            <a:ext cx="3836879" cy="33517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55CA56-2534-D742-907E-9247BF75B74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9036" y="3501008"/>
            <a:ext cx="3819592" cy="33633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1B2E88-4A00-A74E-9219-F32CD939F33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764" y="3501008"/>
            <a:ext cx="3819700" cy="33302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FD3DCA-8517-5F4E-811F-64E686E357A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932" y="746506"/>
            <a:ext cx="3984040" cy="275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0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183E703-0EC4-4525-882A-06BF611AA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80" y="222251"/>
            <a:ext cx="11251385" cy="621907"/>
          </a:xfrm>
        </p:spPr>
        <p:txBody>
          <a:bodyPr/>
          <a:lstStyle/>
          <a:p>
            <a:r>
              <a:rPr lang="da-DK" sz="4000" dirty="0"/>
              <a:t>Aktiviteter på det seneste + nær fremtid</a:t>
            </a:r>
          </a:p>
        </p:txBody>
      </p:sp>
      <p:graphicFrame>
        <p:nvGraphicFramePr>
          <p:cNvPr id="8" name="Tabel 7">
            <a:extLst>
              <a:ext uri="{FF2B5EF4-FFF2-40B4-BE49-F238E27FC236}">
                <a16:creationId xmlns:a16="http://schemas.microsoft.com/office/drawing/2014/main" id="{2AD15EE9-1489-45E4-960C-5D834DFB6D94}"/>
              </a:ext>
            </a:extLst>
          </p:cNvPr>
          <p:cNvGraphicFramePr>
            <a:graphicFrameLocks noGrp="1"/>
          </p:cNvGraphicFramePr>
          <p:nvPr/>
        </p:nvGraphicFramePr>
        <p:xfrm>
          <a:off x="438989" y="971656"/>
          <a:ext cx="4206366" cy="48962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97201">
                  <a:extLst>
                    <a:ext uri="{9D8B030D-6E8A-4147-A177-3AD203B41FA5}">
                      <a16:colId xmlns:a16="http://schemas.microsoft.com/office/drawing/2014/main" val="642772606"/>
                    </a:ext>
                  </a:extLst>
                </a:gridCol>
                <a:gridCol w="2909165">
                  <a:extLst>
                    <a:ext uri="{9D8B030D-6E8A-4147-A177-3AD203B41FA5}">
                      <a16:colId xmlns:a16="http://schemas.microsoft.com/office/drawing/2014/main" val="3981414231"/>
                    </a:ext>
                  </a:extLst>
                </a:gridCol>
              </a:tblGrid>
              <a:tr h="286147">
                <a:tc>
                  <a:txBody>
                    <a:bodyPr/>
                    <a:lstStyle/>
                    <a:p>
                      <a:pPr algn="r"/>
                      <a:r>
                        <a:rPr lang="en-US" sz="1600" b="0">
                          <a:effectLst/>
                        </a:rPr>
                        <a:t>dato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en-US" sz="1600" b="0">
                          <a:effectLst/>
                        </a:rPr>
                        <a:t>aktivitet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86113450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r"/>
                      <a:r>
                        <a:rPr lang="da-DK" sz="1000">
                          <a:effectLst/>
                        </a:rPr>
                        <a:t>17. september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da-DK" sz="1000" u="none" strike="noStrike">
                          <a:effectLst/>
                          <a:highlight>
                            <a:srgbClr val="00FF00"/>
                          </a:highlight>
                        </a:rPr>
                        <a:t>Rønde Højskole</a:t>
                      </a:r>
                      <a:endParaRPr lang="da-DK">
                        <a:effectLst/>
                        <a:highlight>
                          <a:srgbClr val="00FF00"/>
                        </a:highlight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5101651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r"/>
                      <a:r>
                        <a:rPr lang="da-DK" sz="1000">
                          <a:effectLst/>
                        </a:rPr>
                        <a:t>22. september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da-DK" sz="1000">
                          <a:effectLst/>
                          <a:highlight>
                            <a:srgbClr val="00FF00"/>
                          </a:highlight>
                        </a:rPr>
                        <a:t>FuturePeople oplæg på ungdomsuddannelse</a:t>
                      </a:r>
                      <a:endParaRPr lang="da-DK">
                        <a:effectLst/>
                        <a:highlight>
                          <a:srgbClr val="00FF00"/>
                        </a:highlight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41761153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r"/>
                      <a:r>
                        <a:rPr lang="da-DK" sz="1000">
                          <a:effectLst/>
                        </a:rPr>
                        <a:t>27. september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da-DK" sz="1000">
                          <a:effectLst/>
                          <a:highlight>
                            <a:srgbClr val="00FF00"/>
                          </a:highlight>
                        </a:rPr>
                        <a:t>Køge Gym</a:t>
                      </a:r>
                      <a:endParaRPr lang="da-DK">
                        <a:effectLst/>
                        <a:highlight>
                          <a:srgbClr val="00FF00"/>
                        </a:highlight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78566937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r"/>
                      <a:r>
                        <a:rPr lang="da-DK" sz="1000">
                          <a:effectLst/>
                        </a:rPr>
                        <a:t>6. oktober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da-DK" sz="1000" u="none" strike="noStrike">
                          <a:effectLst/>
                          <a:highlight>
                            <a:srgbClr val="00FF00"/>
                          </a:highlight>
                        </a:rPr>
                        <a:t>Girls Day in Science</a:t>
                      </a:r>
                      <a:endParaRPr lang="da-DK">
                        <a:effectLst/>
                        <a:highlight>
                          <a:srgbClr val="00FF00"/>
                        </a:highlight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63129732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r"/>
                      <a:r>
                        <a:rPr lang="da-DK" sz="1000">
                          <a:effectLst/>
                        </a:rPr>
                        <a:t>6. oktober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da-DK" sz="1000">
                          <a:effectLst/>
                          <a:highlight>
                            <a:srgbClr val="00FF00"/>
                          </a:highlight>
                        </a:rPr>
                        <a:t>FuturePeople oplæg på ungdomsuddannelse</a:t>
                      </a:r>
                      <a:endParaRPr lang="da-DK">
                        <a:effectLst/>
                        <a:highlight>
                          <a:srgbClr val="00FF00"/>
                        </a:highlight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3888687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r"/>
                      <a:r>
                        <a:rPr lang="da-DK" sz="1000">
                          <a:effectLst/>
                        </a:rPr>
                        <a:t>13. oktober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da-DK" sz="1000" u="none" strike="noStrike">
                          <a:effectLst/>
                          <a:highlight>
                            <a:srgbClr val="00FF00"/>
                          </a:highlight>
                        </a:rPr>
                        <a:t>ATU</a:t>
                      </a:r>
                      <a:endParaRPr lang="da-DK">
                        <a:effectLst/>
                        <a:highlight>
                          <a:srgbClr val="00FF00"/>
                        </a:highlight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20986886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r"/>
                      <a:r>
                        <a:rPr lang="da-DK" sz="1000">
                          <a:effectLst/>
                        </a:rPr>
                        <a:t>14. oktober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da-DK" sz="1000">
                          <a:effectLst/>
                          <a:highlight>
                            <a:srgbClr val="00FF00"/>
                          </a:highlight>
                        </a:rPr>
                        <a:t>Aarhus Tech HTX</a:t>
                      </a:r>
                      <a:endParaRPr lang="da-DK">
                        <a:effectLst/>
                        <a:highlight>
                          <a:srgbClr val="00FF00"/>
                        </a:highlight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9087961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r"/>
                      <a:r>
                        <a:rPr lang="da-DK" sz="1000">
                          <a:effectLst/>
                        </a:rPr>
                        <a:t>17. oktober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da-DK" sz="1000" u="none" strike="noStrike">
                          <a:effectLst/>
                          <a:highlight>
                            <a:srgbClr val="00FF00"/>
                          </a:highlight>
                        </a:rPr>
                        <a:t>MakerFaire</a:t>
                      </a:r>
                      <a:endParaRPr lang="da-DK">
                        <a:effectLst/>
                        <a:highlight>
                          <a:srgbClr val="00FF00"/>
                        </a:highlight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10045982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r"/>
                      <a:r>
                        <a:rPr lang="da-DK" sz="1000">
                          <a:effectLst/>
                        </a:rPr>
                        <a:t>20.-22. oktober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da-DK" sz="1000" u="none" strike="noStrike">
                          <a:effectLst/>
                          <a:highlight>
                            <a:srgbClr val="00FF00"/>
                          </a:highlight>
                        </a:rPr>
                        <a:t>IT-Camp for Piger</a:t>
                      </a:r>
                      <a:endParaRPr lang="da-DK">
                        <a:effectLst/>
                        <a:highlight>
                          <a:srgbClr val="00FF00"/>
                        </a:highlight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83982855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r"/>
                      <a:r>
                        <a:rPr lang="da-DK" sz="1000">
                          <a:effectLst/>
                        </a:rPr>
                        <a:t>27.-29. oktober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da-DK" sz="1000" u="none" strike="noStrike">
                          <a:effectLst/>
                          <a:highlight>
                            <a:srgbClr val="00FF00"/>
                          </a:highlight>
                        </a:rPr>
                        <a:t>Studiepraktik</a:t>
                      </a:r>
                      <a:endParaRPr lang="da-DK">
                        <a:effectLst/>
                        <a:highlight>
                          <a:srgbClr val="00FF00"/>
                        </a:highlight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592191055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da-DK" sz="1000">
                          <a:effectLst/>
                        </a:rPr>
                        <a:t>4. november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da-DK" sz="1000">
                          <a:effectLst/>
                          <a:highlight>
                            <a:srgbClr val="00FF00"/>
                          </a:highlight>
                        </a:rPr>
                        <a:t>Vejle HTX </a:t>
                      </a:r>
                      <a:endParaRPr lang="da-DK">
                        <a:effectLst/>
                        <a:highlight>
                          <a:srgbClr val="00FF00"/>
                        </a:highlight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757473179"/>
                  </a:ext>
                </a:extLst>
              </a:tr>
              <a:tr h="380999">
                <a:tc>
                  <a:txBody>
                    <a:bodyPr/>
                    <a:lstStyle/>
                    <a:p>
                      <a:pPr algn="r"/>
                      <a:r>
                        <a:rPr lang="da-DK" sz="1000">
                          <a:effectLst/>
                        </a:rPr>
                        <a:t>16. november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da-DK" sz="1000" u="none" strike="noStrike">
                          <a:effectLst/>
                          <a:highlight>
                            <a:srgbClr val="00FF00"/>
                          </a:highlight>
                        </a:rPr>
                        <a:t>Mulernes Legatskole</a:t>
                      </a:r>
                      <a:endParaRPr lang="da-DK">
                        <a:effectLst/>
                        <a:highlight>
                          <a:srgbClr val="00FF00"/>
                        </a:highlight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4227352905"/>
                  </a:ext>
                </a:extLst>
              </a:tr>
            </a:tbl>
          </a:graphicData>
        </a:graphic>
      </p:graphicFrame>
      <p:graphicFrame>
        <p:nvGraphicFramePr>
          <p:cNvPr id="12" name="Tabel 11">
            <a:extLst>
              <a:ext uri="{FF2B5EF4-FFF2-40B4-BE49-F238E27FC236}">
                <a16:creationId xmlns:a16="http://schemas.microsoft.com/office/drawing/2014/main" id="{79811C72-B183-485B-9B04-4B15686EC779}"/>
              </a:ext>
            </a:extLst>
          </p:cNvPr>
          <p:cNvGraphicFramePr>
            <a:graphicFrameLocks noGrp="1"/>
          </p:cNvGraphicFramePr>
          <p:nvPr/>
        </p:nvGraphicFramePr>
        <p:xfrm>
          <a:off x="5343940" y="955149"/>
          <a:ext cx="6333395" cy="49125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11963">
                  <a:extLst>
                    <a:ext uri="{9D8B030D-6E8A-4147-A177-3AD203B41FA5}">
                      <a16:colId xmlns:a16="http://schemas.microsoft.com/office/drawing/2014/main" val="300960729"/>
                    </a:ext>
                  </a:extLst>
                </a:gridCol>
                <a:gridCol w="4721432">
                  <a:extLst>
                    <a:ext uri="{9D8B030D-6E8A-4147-A177-3AD203B41FA5}">
                      <a16:colId xmlns:a16="http://schemas.microsoft.com/office/drawing/2014/main" val="232610420"/>
                    </a:ext>
                  </a:extLst>
                </a:gridCol>
              </a:tblGrid>
              <a:tr h="332885">
                <a:tc>
                  <a:txBody>
                    <a:bodyPr/>
                    <a:lstStyle/>
                    <a:p>
                      <a:pPr algn="r"/>
                      <a:r>
                        <a:rPr lang="en-US" sz="1600" b="0">
                          <a:effectLst/>
                        </a:rPr>
                        <a:t>dato​</a:t>
                      </a:r>
                      <a:endParaRPr lang="en-US" b="0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en-US" sz="1600" b="0">
                          <a:effectLst/>
                        </a:rPr>
                        <a:t>aktivitet​</a:t>
                      </a:r>
                      <a:endParaRPr lang="en-US" b="0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889668033"/>
                  </a:ext>
                </a:extLst>
              </a:tr>
              <a:tr h="332885">
                <a:tc>
                  <a:txBody>
                    <a:bodyPr/>
                    <a:lstStyle/>
                    <a:p>
                      <a:pPr algn="r"/>
                      <a:r>
                        <a:rPr lang="da-DK" sz="1000">
                          <a:effectLst/>
                        </a:rPr>
                        <a:t>8. december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da-DK" sz="1000">
                          <a:effectLst/>
                        </a:rPr>
                        <a:t>Favrskov Gymnasium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572566508"/>
                  </a:ext>
                </a:extLst>
              </a:tr>
              <a:tr h="272361"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november/december</a:t>
                      </a:r>
                      <a:endParaRPr lang="en-US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da-DK" sz="1000">
                          <a:effectLst/>
                        </a:rPr>
                        <a:t>Aarhus Katedralskole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205377660"/>
                  </a:ext>
                </a:extLst>
              </a:tr>
              <a:tr h="312711">
                <a:tc>
                  <a:txBody>
                    <a:bodyPr/>
                    <a:lstStyle/>
                    <a:p>
                      <a:pPr algn="r"/>
                      <a:r>
                        <a:rPr lang="da-DK" sz="1000">
                          <a:effectLst/>
                        </a:rPr>
                        <a:t>9. december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da-DK" sz="1000">
                          <a:effectLst/>
                        </a:rPr>
                        <a:t>Gymnasielivestreaming: "Beregnelighed: Det nemme, det svære og det umulige"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7132689"/>
                  </a:ext>
                </a:extLst>
              </a:tr>
              <a:tr h="282448">
                <a:tc>
                  <a:txBody>
                    <a:bodyPr/>
                    <a:lstStyle/>
                    <a:p>
                      <a:pPr algn="r"/>
                      <a:r>
                        <a:rPr lang="da-DK" sz="1000">
                          <a:effectLst/>
                        </a:rPr>
                        <a:t>14. januar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da-DK" sz="1000">
                          <a:effectLst/>
                        </a:rPr>
                        <a:t>Robotolympiade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287119966"/>
                  </a:ext>
                </a:extLst>
              </a:tr>
              <a:tr h="282448">
                <a:tc>
                  <a:txBody>
                    <a:bodyPr/>
                    <a:lstStyle/>
                    <a:p>
                      <a:pPr algn="r"/>
                      <a:r>
                        <a:rPr lang="da-DK" sz="1000">
                          <a:effectLst/>
                        </a:rPr>
                        <a:t>18. januar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da-DK" sz="1000">
                          <a:effectLst/>
                        </a:rPr>
                        <a:t>NAT Erhvervspraktik 2021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058568130"/>
                  </a:ext>
                </a:extLst>
              </a:tr>
              <a:tr h="282448">
                <a:tc>
                  <a:txBody>
                    <a:bodyPr/>
                    <a:lstStyle/>
                    <a:p>
                      <a:pPr algn="r"/>
                      <a:r>
                        <a:rPr lang="da-DK" sz="1000">
                          <a:effectLst/>
                        </a:rPr>
                        <a:t>20. januar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da-DK" sz="1000">
                          <a:effectLst/>
                        </a:rPr>
                        <a:t>Masterclass Matematik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007253445"/>
                  </a:ext>
                </a:extLst>
              </a:tr>
              <a:tr h="282448">
                <a:tc>
                  <a:txBody>
                    <a:bodyPr/>
                    <a:lstStyle/>
                    <a:p>
                      <a:pPr algn="r"/>
                      <a:r>
                        <a:rPr lang="da-DK" sz="1000">
                          <a:effectLst/>
                        </a:rPr>
                        <a:t>21. januar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da-DK" sz="1000">
                          <a:effectLst/>
                        </a:rPr>
                        <a:t>NAT Gymnasielærerdag 2021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4279715937"/>
                  </a:ext>
                </a:extLst>
              </a:tr>
              <a:tr h="272361">
                <a:tc>
                  <a:txBody>
                    <a:bodyPr/>
                    <a:lstStyle/>
                    <a:p>
                      <a:pPr algn="r"/>
                      <a:r>
                        <a:rPr lang="da-DK" sz="1000">
                          <a:effectLst/>
                        </a:rPr>
                        <a:t>25. januar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da-DK" sz="1000">
                          <a:effectLst/>
                        </a:rPr>
                        <a:t>Slotshaven HTX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296774493"/>
                  </a:ext>
                </a:extLst>
              </a:tr>
              <a:tr h="282448">
                <a:tc>
                  <a:txBody>
                    <a:bodyPr/>
                    <a:lstStyle/>
                    <a:p>
                      <a:pPr algn="r"/>
                      <a:r>
                        <a:rPr lang="da-DK" sz="1000">
                          <a:effectLst/>
                        </a:rPr>
                        <a:t>24.-26. februar 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da-DK" sz="1000">
                          <a:effectLst/>
                        </a:rPr>
                        <a:t>U-Days 2022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075173607"/>
                  </a:ext>
                </a:extLst>
              </a:tr>
              <a:tr h="272361">
                <a:tc>
                  <a:txBody>
                    <a:bodyPr/>
                    <a:lstStyle/>
                    <a:p>
                      <a:pPr algn="r"/>
                      <a:r>
                        <a:rPr lang="da-DK" sz="1000">
                          <a:effectLst/>
                        </a:rPr>
                        <a:t>25. februar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da-DK" sz="1000">
                          <a:effectLst/>
                        </a:rPr>
                        <a:t>Silkeborg Tekniske Gymnasium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4143664704"/>
                  </a:ext>
                </a:extLst>
              </a:tr>
              <a:tr h="292536">
                <a:tc>
                  <a:txBody>
                    <a:bodyPr/>
                    <a:lstStyle/>
                    <a:p>
                      <a:pPr algn="r"/>
                      <a:r>
                        <a:rPr lang="da-DK" sz="1000">
                          <a:effectLst/>
                        </a:rPr>
                        <a:t>22. februar - UDSAT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da-DK" sz="1000">
                          <a:effectLst/>
                        </a:rPr>
                        <a:t>Naturvidenskabelig foredrag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150473444"/>
                  </a:ext>
                </a:extLst>
              </a:tr>
              <a:tr h="272361">
                <a:tc>
                  <a:txBody>
                    <a:bodyPr/>
                    <a:lstStyle/>
                    <a:p>
                      <a:pPr algn="r"/>
                      <a:r>
                        <a:rPr lang="da-DK" sz="1000">
                          <a:effectLst/>
                        </a:rPr>
                        <a:t>4.-13. marts 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da-DK" sz="1000">
                          <a:effectLst/>
                        </a:rPr>
                        <a:t>Århundredets Festival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877294208"/>
                  </a:ext>
                </a:extLst>
              </a:tr>
              <a:tr h="292536">
                <a:tc>
                  <a:txBody>
                    <a:bodyPr/>
                    <a:lstStyle/>
                    <a:p>
                      <a:pPr algn="r"/>
                      <a:r>
                        <a:rPr lang="da-DK" sz="1000">
                          <a:effectLst/>
                        </a:rPr>
                        <a:t>30. april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da-DK" sz="1000">
                          <a:effectLst/>
                        </a:rPr>
                        <a:t>Kvote 2-Dag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451337821"/>
                  </a:ext>
                </a:extLst>
              </a:tr>
              <a:tr h="282448">
                <a:tc>
                  <a:txBody>
                    <a:bodyPr/>
                    <a:lstStyle/>
                    <a:p>
                      <a:pPr algn="r"/>
                      <a:r>
                        <a:rPr lang="da-DK" sz="1000">
                          <a:effectLst/>
                        </a:rPr>
                        <a:t>23.-24. maj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da-DK" sz="1000">
                          <a:effectLst/>
                        </a:rPr>
                        <a:t>DIF Workshops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848301696"/>
                  </a:ext>
                </a:extLst>
              </a:tr>
              <a:tr h="282448">
                <a:tc>
                  <a:txBody>
                    <a:bodyPr/>
                    <a:lstStyle/>
                    <a:p>
                      <a:pPr algn="r"/>
                      <a:r>
                        <a:rPr lang="da-DK" sz="1000">
                          <a:effectLst/>
                        </a:rPr>
                        <a:t>23.-24. maj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da-DK" sz="1000">
                          <a:effectLst/>
                        </a:rPr>
                        <a:t>DIF Conference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953769649"/>
                  </a:ext>
                </a:extLst>
              </a:tr>
              <a:tr h="282448">
                <a:tc>
                  <a:txBody>
                    <a:bodyPr/>
                    <a:lstStyle/>
                    <a:p>
                      <a:pPr algn="r"/>
                      <a:r>
                        <a:rPr lang="da-DK" sz="1000">
                          <a:effectLst/>
                        </a:rPr>
                        <a:t>25. maj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da-DK" sz="1000">
                          <a:effectLst/>
                        </a:rPr>
                        <a:t>CS 50-års jubilæum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534808342"/>
                  </a:ext>
                </a:extLst>
              </a:tr>
            </a:tbl>
          </a:graphicData>
        </a:graphic>
      </p:graphicFrame>
      <p:sp>
        <p:nvSpPr>
          <p:cNvPr id="14" name="Rektangel: afrundede hjørner 13">
            <a:extLst>
              <a:ext uri="{FF2B5EF4-FFF2-40B4-BE49-F238E27FC236}">
                <a16:creationId xmlns:a16="http://schemas.microsoft.com/office/drawing/2014/main" id="{D7703A38-E04D-42EF-969F-DF751223EBDA}"/>
              </a:ext>
            </a:extLst>
          </p:cNvPr>
          <p:cNvSpPr/>
          <p:nvPr/>
        </p:nvSpPr>
        <p:spPr bwMode="auto">
          <a:xfrm rot="20700000">
            <a:off x="2834791" y="3621644"/>
            <a:ext cx="2253191" cy="864162"/>
          </a:xfrm>
          <a:prstGeom prst="roundRect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r>
              <a:rPr lang="da-DK" sz="1200" dirty="0">
                <a:solidFill>
                  <a:schemeClr val="bg1"/>
                </a:solidFill>
                <a:latin typeface="AU Passata"/>
              </a:rPr>
              <a:t>Tak fordi I er sprunget til </a:t>
            </a:r>
            <a:r>
              <a:rPr lang="da-DK" sz="1200">
                <a:solidFill>
                  <a:schemeClr val="bg1"/>
                </a:solidFill>
                <a:latin typeface="AU Passata"/>
              </a:rPr>
              <a:t>allerede med hjælp til disse aktiviteter, </a:t>
            </a:r>
            <a:r>
              <a:rPr lang="da-DK" sz="1200" dirty="0">
                <a:solidFill>
                  <a:schemeClr val="bg1"/>
                </a:solidFill>
                <a:latin typeface="AU Passata"/>
              </a:rPr>
              <a:t>inden vi har haft dette møde</a:t>
            </a:r>
            <a:endParaRPr lang="da-DK" sz="1200" dirty="0">
              <a:solidFill>
                <a:schemeClr val="bg1"/>
              </a:solidFill>
            </a:endParaRPr>
          </a:p>
        </p:txBody>
      </p:sp>
      <p:pic>
        <p:nvPicPr>
          <p:cNvPr id="16" name="Billede 16" descr="Et billede, der indeholder person, indendørs, loft, personer&#10;&#10;Beskrivelsen er genereret automatisk">
            <a:extLst>
              <a:ext uri="{FF2B5EF4-FFF2-40B4-BE49-F238E27FC236}">
                <a16:creationId xmlns:a16="http://schemas.microsoft.com/office/drawing/2014/main" id="{06C5F1B2-1E8D-41B9-934E-5DF9D70E8E3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7770" y="2367559"/>
            <a:ext cx="1742404" cy="973217"/>
          </a:xfrm>
          <a:prstGeom prst="rect">
            <a:avLst/>
          </a:prstGeom>
        </p:spPr>
      </p:pic>
      <p:pic>
        <p:nvPicPr>
          <p:cNvPr id="17" name="Billede 17" descr="Et billede, der indeholder person, indendørs, personer, mængde&#10;&#10;Beskrivelsen er genereret automatisk">
            <a:extLst>
              <a:ext uri="{FF2B5EF4-FFF2-40B4-BE49-F238E27FC236}">
                <a16:creationId xmlns:a16="http://schemas.microsoft.com/office/drawing/2014/main" id="{CACFE68F-8DF8-474B-8655-FAFBB89AA7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8100" y="4766860"/>
            <a:ext cx="1932229" cy="1093182"/>
          </a:xfrm>
          <a:prstGeom prst="rect">
            <a:avLst/>
          </a:prstGeom>
        </p:spPr>
      </p:pic>
      <p:pic>
        <p:nvPicPr>
          <p:cNvPr id="18" name="Billede 18" descr="Et billede, der indeholder person, indendørs, personer, kontor&#10;&#10;Beskrivelsen er genereret automatisk">
            <a:extLst>
              <a:ext uri="{FF2B5EF4-FFF2-40B4-BE49-F238E27FC236}">
                <a16:creationId xmlns:a16="http://schemas.microsoft.com/office/drawing/2014/main" id="{82837312-12C9-42E6-9FD2-41B1745AF7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9246" y="5966510"/>
            <a:ext cx="1952211" cy="1093182"/>
          </a:xfrm>
          <a:prstGeom prst="rect">
            <a:avLst/>
          </a:prstGeom>
        </p:spPr>
      </p:pic>
      <p:pic>
        <p:nvPicPr>
          <p:cNvPr id="19" name="Billede 19" descr="Et billede, der indeholder indendørs, person, loft, personer&#10;&#10;Beskrivelsen er genereret automatisk">
            <a:extLst>
              <a:ext uri="{FF2B5EF4-FFF2-40B4-BE49-F238E27FC236}">
                <a16:creationId xmlns:a16="http://schemas.microsoft.com/office/drawing/2014/main" id="{75D2FF21-C75C-4499-8C3C-0AFB2DDC57D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7285" y="5636606"/>
            <a:ext cx="2022147" cy="1143167"/>
          </a:xfrm>
          <a:prstGeom prst="rect">
            <a:avLst/>
          </a:prstGeom>
        </p:spPr>
      </p:pic>
      <p:pic>
        <p:nvPicPr>
          <p:cNvPr id="20" name="Billede 20" descr="Et billede, der indeholder person, indendørs, scene, mødelokale&#10;&#10;Beskrivelsen er genereret automatisk">
            <a:extLst>
              <a:ext uri="{FF2B5EF4-FFF2-40B4-BE49-F238E27FC236}">
                <a16:creationId xmlns:a16="http://schemas.microsoft.com/office/drawing/2014/main" id="{BCAC033E-5826-465C-B8B8-F129C37454C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8421" y="648062"/>
            <a:ext cx="1812340" cy="1023203"/>
          </a:xfrm>
          <a:prstGeom prst="rect">
            <a:avLst/>
          </a:prstGeom>
        </p:spPr>
      </p:pic>
      <p:pic>
        <p:nvPicPr>
          <p:cNvPr id="15" name="Billede 15" descr="Et billede, der indeholder person, indendørs&#10;&#10;Beskrivelsen er genereret automatisk">
            <a:extLst>
              <a:ext uri="{FF2B5EF4-FFF2-40B4-BE49-F238E27FC236}">
                <a16:creationId xmlns:a16="http://schemas.microsoft.com/office/drawing/2014/main" id="{DEA5556B-F507-49EE-9DDE-1D27BA4AA99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1273" y="1320860"/>
            <a:ext cx="1652292" cy="93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5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B9C58A-7F21-B448-900A-5FE2A386F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945" y="2811174"/>
            <a:ext cx="3870259" cy="29781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</a:t>
            </a:r>
            <a:r>
              <a:rPr lang="en-DK" sz="2400" dirty="0"/>
              <a:t>u.dk/gym</a:t>
            </a: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nat.au.dk/gym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/>
              <a:t>cs.au.dk/gym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62B02B-2A60-2840-BED2-45EF32940D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1945" y="474181"/>
            <a:ext cx="3968451" cy="569780"/>
          </a:xfrm>
        </p:spPr>
        <p:txBody>
          <a:bodyPr/>
          <a:lstStyle/>
          <a:p>
            <a:r>
              <a:rPr lang="da-DK" sz="2800" b="1" dirty="0"/>
              <a:t>Gymnasiesamarbejde</a:t>
            </a:r>
          </a:p>
          <a:p>
            <a:r>
              <a:rPr lang="en-DK" sz="2800" dirty="0"/>
              <a:t>Aarhus Universitet</a:t>
            </a:r>
          </a:p>
        </p:txBody>
      </p:sp>
      <p:pic>
        <p:nvPicPr>
          <p:cNvPr id="3" name="Billede 4">
            <a:extLst>
              <a:ext uri="{FF2B5EF4-FFF2-40B4-BE49-F238E27FC236}">
                <a16:creationId xmlns:a16="http://schemas.microsoft.com/office/drawing/2014/main" id="{5282E897-8690-400E-A68D-B42D9D799C8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21"/>
          <a:stretch/>
        </p:blipFill>
        <p:spPr>
          <a:xfrm>
            <a:off x="4168481" y="39573"/>
            <a:ext cx="8023518" cy="677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94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520" y="405452"/>
            <a:ext cx="11251385" cy="765976"/>
          </a:xfrm>
        </p:spPr>
        <p:txBody>
          <a:bodyPr/>
          <a:lstStyle/>
          <a:p>
            <a:r>
              <a:rPr lang="en-US" dirty="0"/>
              <a:t>SÆRLIGE </a:t>
            </a:r>
            <a:r>
              <a:rPr lang="en-US" b="0" dirty="0"/>
              <a:t>FORLØB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2520" y="1532466"/>
            <a:ext cx="3183620" cy="3930651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pPr marL="251460" lvl="1" indent="0">
              <a:buNone/>
            </a:pPr>
            <a:endParaRPr lang="en-US" b="1" dirty="0"/>
          </a:p>
          <a:p>
            <a:pPr marL="251460" lvl="1" indent="0">
              <a:buNone/>
            </a:pPr>
            <a:r>
              <a:rPr lang="en-US" b="1" dirty="0" err="1"/>
              <a:t>MasterClass</a:t>
            </a:r>
            <a:r>
              <a:rPr lang="en-US" b="1" dirty="0"/>
              <a:t> </a:t>
            </a:r>
            <a:r>
              <a:rPr lang="en-US" b="1" dirty="0" err="1"/>
              <a:t>i</a:t>
            </a:r>
            <a:r>
              <a:rPr lang="en-US" b="1" dirty="0"/>
              <a:t> </a:t>
            </a:r>
            <a:r>
              <a:rPr lang="en-US" b="1" dirty="0" err="1"/>
              <a:t>matematik</a:t>
            </a:r>
            <a:endParaRPr lang="en-US" b="1" dirty="0">
              <a:cs typeface="AU Passata"/>
            </a:endParaRPr>
          </a:p>
          <a:p>
            <a:pPr marL="71755" lvl="1" indent="0">
              <a:buNone/>
            </a:pPr>
            <a:r>
              <a:rPr lang="en-US" sz="1800" dirty="0">
                <a:cs typeface="AU Passata"/>
              </a:rPr>
              <a:t>     </a:t>
            </a:r>
            <a:r>
              <a:rPr lang="en-US" sz="1800" dirty="0" err="1">
                <a:cs typeface="AU Passata"/>
              </a:rPr>
              <a:t>Oplæg</a:t>
            </a:r>
            <a:r>
              <a:rPr lang="en-US" sz="1800" dirty="0">
                <a:cs typeface="AU Passata"/>
              </a:rPr>
              <a:t> </a:t>
            </a:r>
            <a:r>
              <a:rPr lang="en-US" sz="1800" dirty="0" err="1">
                <a:cs typeface="AU Passata"/>
              </a:rPr>
              <a:t>fra</a:t>
            </a:r>
            <a:r>
              <a:rPr lang="en-US" sz="1800" dirty="0">
                <a:cs typeface="AU Passata"/>
              </a:rPr>
              <a:t> </a:t>
            </a:r>
            <a:r>
              <a:rPr lang="en-US" sz="1800" dirty="0" err="1">
                <a:cs typeface="AU Passata"/>
              </a:rPr>
              <a:t>forsker</a:t>
            </a:r>
            <a:r>
              <a:rPr lang="en-US" sz="1800" dirty="0">
                <a:cs typeface="AU Passata"/>
              </a:rPr>
              <a:t>/PhD stud.</a:t>
            </a:r>
          </a:p>
          <a:p>
            <a:pPr marL="71755" lvl="1" indent="0">
              <a:buNone/>
            </a:pPr>
            <a:r>
              <a:rPr lang="en-US" sz="1800" dirty="0">
                <a:cs typeface="AU Passata"/>
              </a:rPr>
              <a:t>     Fire timers workshop </a:t>
            </a:r>
          </a:p>
          <a:p>
            <a:pPr marL="71755" lvl="1" indent="0">
              <a:buNone/>
            </a:pPr>
            <a:r>
              <a:rPr lang="en-US" sz="1800" dirty="0">
                <a:cs typeface="AU Passata"/>
              </a:rPr>
              <a:t>     Krypto/</a:t>
            </a:r>
            <a:r>
              <a:rPr lang="en-US" sz="1800" dirty="0" err="1">
                <a:cs typeface="AU Passata"/>
              </a:rPr>
              <a:t>algoritmik</a:t>
            </a:r>
            <a:r>
              <a:rPr lang="en-US" sz="1800" dirty="0">
                <a:cs typeface="AU Passata"/>
              </a:rPr>
              <a:t>/</a:t>
            </a:r>
            <a:r>
              <a:rPr lang="en-US" sz="1800" dirty="0" err="1">
                <a:cs typeface="AU Passata"/>
              </a:rPr>
              <a:t>robotter</a:t>
            </a:r>
            <a:endParaRPr lang="en-US" sz="1800" dirty="0">
              <a:cs typeface="AU Passata"/>
            </a:endParaRPr>
          </a:p>
          <a:p>
            <a:pPr>
              <a:buNone/>
            </a:pPr>
            <a:endParaRPr lang="en-US" dirty="0">
              <a:cs typeface="AU Passata"/>
            </a:endParaRPr>
          </a:p>
          <a:p>
            <a:pPr>
              <a:buNone/>
            </a:pPr>
            <a:endParaRPr lang="en-US" dirty="0">
              <a:cs typeface="AU Passata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248A8DA-5435-5041-9BB6-BBBD92E08339}"/>
              </a:ext>
            </a:extLst>
          </p:cNvPr>
          <p:cNvSpPr txBox="1">
            <a:spLocks/>
          </p:cNvSpPr>
          <p:nvPr/>
        </p:nvSpPr>
        <p:spPr bwMode="auto">
          <a:xfrm>
            <a:off x="4153354" y="1532466"/>
            <a:ext cx="3183620" cy="39306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51460" lvl="1" indent="0">
              <a:buNone/>
            </a:pPr>
            <a:endParaRPr lang="en-US" b="1" dirty="0"/>
          </a:p>
          <a:p>
            <a:pPr marL="251460" lvl="1" indent="0">
              <a:buNone/>
            </a:pPr>
            <a:r>
              <a:rPr lang="en-US" b="1" dirty="0"/>
              <a:t>ATU (</a:t>
            </a:r>
            <a:r>
              <a:rPr lang="en-US" b="1" dirty="0" err="1"/>
              <a:t>Akademiet</a:t>
            </a:r>
            <a:r>
              <a:rPr lang="en-US" b="1" dirty="0"/>
              <a:t> for </a:t>
            </a:r>
            <a:r>
              <a:rPr lang="en-US" b="1" dirty="0" err="1"/>
              <a:t>Talentfulde</a:t>
            </a:r>
            <a:r>
              <a:rPr lang="en-US" b="1" dirty="0"/>
              <a:t> </a:t>
            </a:r>
            <a:r>
              <a:rPr lang="en-US" b="1" dirty="0" err="1"/>
              <a:t>Unge</a:t>
            </a:r>
            <a:r>
              <a:rPr lang="en-US" b="1" dirty="0"/>
              <a:t>)</a:t>
            </a:r>
            <a:endParaRPr lang="da-DK" dirty="0"/>
          </a:p>
          <a:p>
            <a:pPr marL="342900" indent="-342900"/>
            <a:r>
              <a:rPr lang="en-GB" sz="1800" dirty="0" err="1"/>
              <a:t>Forelæsninger</a:t>
            </a:r>
            <a:r>
              <a:rPr lang="en-GB" sz="1800" dirty="0"/>
              <a:t>, </a:t>
            </a:r>
            <a:r>
              <a:rPr lang="en-GB" sz="1800" dirty="0" err="1"/>
              <a:t>oplæg</a:t>
            </a:r>
            <a:r>
              <a:rPr lang="en-GB" sz="1800" dirty="0"/>
              <a:t> </a:t>
            </a:r>
            <a:r>
              <a:rPr lang="en-GB" sz="1800" dirty="0" err="1"/>
              <a:t>og</a:t>
            </a:r>
            <a:r>
              <a:rPr lang="en-GB" sz="1800" dirty="0"/>
              <a:t> workshops</a:t>
            </a:r>
          </a:p>
          <a:p>
            <a:pPr marL="342900" indent="-342900"/>
            <a:r>
              <a:rPr lang="en-GB" sz="1800" dirty="0" err="1"/>
              <a:t>Hjælp</a:t>
            </a:r>
            <a:r>
              <a:rPr lang="en-GB" sz="1800" dirty="0"/>
              <a:t> </a:t>
            </a:r>
            <a:r>
              <a:rPr lang="en-GB" sz="1800" dirty="0" err="1"/>
              <a:t>til</a:t>
            </a:r>
            <a:r>
              <a:rPr lang="en-GB" sz="1800" dirty="0"/>
              <a:t> </a:t>
            </a:r>
            <a:r>
              <a:rPr lang="en-GB" sz="1800" dirty="0" err="1"/>
              <a:t>studie</a:t>
            </a:r>
            <a:r>
              <a:rPr lang="en-GB" sz="1800" dirty="0"/>
              <a:t>- </a:t>
            </a:r>
            <a:r>
              <a:rPr lang="en-GB" sz="1800" dirty="0" err="1"/>
              <a:t>og</a:t>
            </a:r>
            <a:r>
              <a:rPr lang="en-GB" sz="1800" dirty="0"/>
              <a:t> </a:t>
            </a:r>
            <a:r>
              <a:rPr lang="en-GB" sz="1800" dirty="0" err="1"/>
              <a:t>karriereafklaring</a:t>
            </a:r>
            <a:endParaRPr lang="en-US" sz="1800" kern="0" dirty="0"/>
          </a:p>
          <a:p>
            <a:pPr>
              <a:buFont typeface="Calibri" panose="020F0502020204030204" pitchFamily="34" charset="0"/>
              <a:buNone/>
            </a:pPr>
            <a:endParaRPr lang="en-US" kern="0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1DE7084-CF79-8549-950C-866DD39CA77B}"/>
              </a:ext>
            </a:extLst>
          </p:cNvPr>
          <p:cNvSpPr txBox="1">
            <a:spLocks/>
          </p:cNvSpPr>
          <p:nvPr/>
        </p:nvSpPr>
        <p:spPr bwMode="auto">
          <a:xfrm>
            <a:off x="7844188" y="1532465"/>
            <a:ext cx="3183620" cy="39306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51460" lvl="1" indent="0">
              <a:buNone/>
            </a:pPr>
            <a:endParaRPr lang="en-US" b="1" kern="0" dirty="0"/>
          </a:p>
          <a:p>
            <a:pPr marL="251460" lvl="1" indent="0">
              <a:buNone/>
            </a:pPr>
            <a:r>
              <a:rPr lang="en-US" b="1" kern="0" dirty="0"/>
              <a:t>SRP- </a:t>
            </a:r>
            <a:r>
              <a:rPr lang="en-US" b="1" kern="0" dirty="0" err="1"/>
              <a:t>og</a:t>
            </a:r>
            <a:r>
              <a:rPr lang="en-US" b="1" kern="0" dirty="0"/>
              <a:t> SOP-</a:t>
            </a:r>
            <a:r>
              <a:rPr lang="en-US" b="1" kern="0" dirty="0" err="1"/>
              <a:t>opgaver</a:t>
            </a:r>
            <a:r>
              <a:rPr lang="en-US" b="1" kern="0" dirty="0"/>
              <a:t>	</a:t>
            </a:r>
            <a:endParaRPr lang="en-US" dirty="0">
              <a:cs typeface="AU Passata"/>
            </a:endParaRPr>
          </a:p>
          <a:p>
            <a:pPr>
              <a:buNone/>
            </a:pPr>
            <a:r>
              <a:rPr lang="en-US" sz="1800" dirty="0"/>
              <a:t>      </a:t>
            </a:r>
            <a:r>
              <a:rPr lang="en-US" sz="1800" dirty="0" err="1"/>
              <a:t>Kryptologi</a:t>
            </a:r>
            <a:r>
              <a:rPr lang="en-US" sz="1800" dirty="0"/>
              <a:t> </a:t>
            </a:r>
            <a:r>
              <a:rPr lang="en-US" sz="1800" dirty="0" err="1"/>
              <a:t>og</a:t>
            </a:r>
            <a:r>
              <a:rPr lang="en-US" sz="1800" dirty="0"/>
              <a:t> </a:t>
            </a:r>
            <a:r>
              <a:rPr lang="en-US" sz="1800" dirty="0" err="1"/>
              <a:t>sikkerhed</a:t>
            </a:r>
            <a:endParaRPr lang="en-US" sz="1800" dirty="0">
              <a:cs typeface="AU Passata"/>
            </a:endParaRPr>
          </a:p>
          <a:p>
            <a:pPr>
              <a:buNone/>
            </a:pPr>
            <a:r>
              <a:rPr lang="en-US" sz="1800" dirty="0"/>
              <a:t>      </a:t>
            </a:r>
            <a:r>
              <a:rPr lang="en-US" sz="1800" dirty="0" err="1"/>
              <a:t>Algoritmer</a:t>
            </a:r>
            <a:r>
              <a:rPr lang="en-US" sz="1800" dirty="0"/>
              <a:t> </a:t>
            </a:r>
            <a:r>
              <a:rPr lang="en-US" sz="1800" dirty="0" err="1"/>
              <a:t>og</a:t>
            </a:r>
            <a:r>
              <a:rPr lang="en-US" sz="1800" dirty="0"/>
              <a:t> </a:t>
            </a:r>
            <a:r>
              <a:rPr lang="en-US" sz="1800" dirty="0" err="1"/>
              <a:t>grafteori</a:t>
            </a:r>
            <a:endParaRPr lang="en-US" sz="1800" dirty="0">
              <a:cs typeface="AU Passata"/>
            </a:endParaRPr>
          </a:p>
          <a:p>
            <a:pPr>
              <a:buNone/>
            </a:pPr>
            <a:r>
              <a:rPr lang="en-US" sz="1800" dirty="0"/>
              <a:t>      Context Awareness</a:t>
            </a:r>
            <a:endParaRPr lang="en-US" sz="1800" dirty="0">
              <a:cs typeface="AU Passata"/>
            </a:endParaRPr>
          </a:p>
          <a:p>
            <a:pPr marL="380365" indent="-380365">
              <a:buFont typeface="LucidaGrande" charset="0"/>
              <a:buChar char="▶︎"/>
            </a:pPr>
            <a:endParaRPr lang="en-US" dirty="0">
              <a:cs typeface="AU Passata"/>
            </a:endParaRPr>
          </a:p>
          <a:p>
            <a:pPr>
              <a:buFont typeface="Calibri" panose="020F0502020204030204" pitchFamily="34" charset="0"/>
              <a:buNone/>
            </a:pPr>
            <a:endParaRPr lang="en-US" kern="0" dirty="0"/>
          </a:p>
          <a:p>
            <a:pPr>
              <a:buFont typeface="Calibri" panose="020F0502020204030204" pitchFamily="34" charset="0"/>
              <a:buNone/>
            </a:pPr>
            <a:endParaRPr lang="en-US" kern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8E354A-8DAA-A146-85E0-E890C8A7D8E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6620" y="3897052"/>
            <a:ext cx="2952328" cy="1476164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6A52942-EA2E-4774-A5FE-B103D5683451}"/>
              </a:ext>
            </a:extLst>
          </p:cNvPr>
          <p:cNvSpPr txBox="1">
            <a:spLocks/>
          </p:cNvSpPr>
          <p:nvPr/>
        </p:nvSpPr>
        <p:spPr bwMode="auto">
          <a:xfrm>
            <a:off x="8110636" y="3398900"/>
            <a:ext cx="3067502" cy="465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DK" sz="1800" b="1" kern="0" dirty="0">
              <a:cs typeface="AU Passata"/>
            </a:endParaRPr>
          </a:p>
          <a:p>
            <a:pPr>
              <a:buFont typeface="Calibri" panose="020F0502020204030204" pitchFamily="34" charset="0"/>
              <a:buNone/>
            </a:pPr>
            <a:endParaRPr lang="en-DK" sz="1100" b="1" kern="0" dirty="0">
              <a:cs typeface="AU Passata"/>
            </a:endParaRPr>
          </a:p>
          <a:p>
            <a:pPr>
              <a:buNone/>
            </a:pPr>
            <a:endParaRPr lang="en-DK" sz="1800" b="1" kern="0" dirty="0">
              <a:cs typeface="AU Passata"/>
            </a:endParaRPr>
          </a:p>
        </p:txBody>
      </p:sp>
      <p:pic>
        <p:nvPicPr>
          <p:cNvPr id="6" name="Billede 9" descr="Et billede, der indeholder person, indendørs, gruppe, personer&#10;&#10;Beskrivelsen er genereret automatisk">
            <a:extLst>
              <a:ext uri="{FF2B5EF4-FFF2-40B4-BE49-F238E27FC236}">
                <a16:creationId xmlns:a16="http://schemas.microsoft.com/office/drawing/2014/main" id="{EFA465E5-1627-42E8-B80B-822FF1ED71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3455" y="3894391"/>
            <a:ext cx="2990259" cy="1473734"/>
          </a:xfrm>
          <a:prstGeom prst="rect">
            <a:avLst/>
          </a:prstGeom>
        </p:spPr>
      </p:pic>
      <p:pic>
        <p:nvPicPr>
          <p:cNvPr id="1026" name="Picture 2" descr="ATU">
            <a:extLst>
              <a:ext uri="{FF2B5EF4-FFF2-40B4-BE49-F238E27FC236}">
                <a16:creationId xmlns:a16="http://schemas.microsoft.com/office/drawing/2014/main" id="{B332FD63-28CD-8041-9150-D8A756CF2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38228" y="4293096"/>
            <a:ext cx="2607574" cy="53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738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>
          <a:xfrm>
            <a:off x="469779" y="223086"/>
            <a:ext cx="11251385" cy="765976"/>
          </a:xfrm>
        </p:spPr>
        <p:txBody>
          <a:bodyPr rtlCol="0"/>
          <a:lstStyle/>
          <a:p>
            <a:r>
              <a:rPr lang="en-GB" dirty="0"/>
              <a:t>CAMPS </a:t>
            </a:r>
            <a:r>
              <a:rPr lang="en-GB" b="0"/>
              <a:t>og konkurrencer</a:t>
            </a:r>
            <a:endParaRPr lang="en-GB" b="0" dirty="0"/>
          </a:p>
        </p:txBody>
      </p:sp>
      <p:sp>
        <p:nvSpPr>
          <p:cNvPr id="2" name="Tekstboks 1"/>
          <p:cNvSpPr txBox="1"/>
          <p:nvPr/>
        </p:nvSpPr>
        <p:spPr>
          <a:xfrm>
            <a:off x="4798606" y="2499409"/>
            <a:ext cx="1007849" cy="5455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>
              <a:lnSpc>
                <a:spcPct val="95000"/>
              </a:lnSpc>
            </a:pPr>
            <a:r>
              <a:rPr lang="en-GB" sz="1866" dirty="0">
                <a:solidFill>
                  <a:schemeClr val="bg1"/>
                </a:solidFill>
              </a:rPr>
              <a:t>Research</a:t>
            </a:r>
          </a:p>
          <a:p>
            <a:pPr rtl="0">
              <a:lnSpc>
                <a:spcPct val="95000"/>
              </a:lnSpc>
            </a:pPr>
            <a:endParaRPr lang="en-GB" sz="1866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Tekstboks 5"/>
          <p:cNvSpPr txBox="1"/>
          <p:nvPr/>
        </p:nvSpPr>
        <p:spPr>
          <a:xfrm>
            <a:off x="6094412" y="2517137"/>
            <a:ext cx="1343799" cy="2727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>
              <a:lnSpc>
                <a:spcPct val="95000"/>
              </a:lnSpc>
            </a:pPr>
            <a:r>
              <a:rPr lang="en-GB" sz="1866" dirty="0">
                <a:solidFill>
                  <a:schemeClr val="bg1"/>
                </a:solidFill>
              </a:rPr>
              <a:t>E</a:t>
            </a:r>
            <a:r>
              <a:rPr lang="en-GB" sz="1866" dirty="0">
                <a:solidFill>
                  <a:schemeClr val="bg1"/>
                </a:solidFill>
                <a:latin typeface="+mn-lt"/>
              </a:rPr>
              <a:t>ducation</a:t>
            </a:r>
            <a:endParaRPr lang="en-GB" sz="1866" dirty="0">
              <a:solidFill>
                <a:schemeClr val="bg1"/>
              </a:solidFill>
            </a:endParaRPr>
          </a:p>
        </p:txBody>
      </p:sp>
      <p:sp>
        <p:nvSpPr>
          <p:cNvPr id="8" name="Tekstboks 7"/>
          <p:cNvSpPr txBox="1"/>
          <p:nvPr/>
        </p:nvSpPr>
        <p:spPr>
          <a:xfrm>
            <a:off x="6238391" y="4148893"/>
            <a:ext cx="1343799" cy="2727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>
              <a:lnSpc>
                <a:spcPct val="95000"/>
              </a:lnSpc>
            </a:pPr>
            <a:r>
              <a:rPr lang="en-GB" sz="1866" dirty="0">
                <a:solidFill>
                  <a:schemeClr val="bg1"/>
                </a:solidFill>
              </a:rPr>
              <a:t>Talent</a:t>
            </a:r>
          </a:p>
        </p:txBody>
      </p:sp>
      <p:grpSp>
        <p:nvGrpSpPr>
          <p:cNvPr id="17" name="Gruppe 16">
            <a:extLst>
              <a:ext uri="{FF2B5EF4-FFF2-40B4-BE49-F238E27FC236}">
                <a16:creationId xmlns:a16="http://schemas.microsoft.com/office/drawing/2014/main" id="{D92D4E7F-58E6-49F5-876A-A6ED74E36E61}"/>
              </a:ext>
            </a:extLst>
          </p:cNvPr>
          <p:cNvGrpSpPr/>
          <p:nvPr/>
        </p:nvGrpSpPr>
        <p:grpSpPr>
          <a:xfrm>
            <a:off x="365124" y="1308108"/>
            <a:ext cx="4838738" cy="2216502"/>
            <a:chOff x="490875" y="3579147"/>
            <a:chExt cx="4838738" cy="22165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A36100F-DF17-B044-96AF-203C0F4113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875" y="3978860"/>
              <a:ext cx="4838738" cy="1816789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22A4121-9C9F-F546-A67B-4DE0E44862F4}"/>
                </a:ext>
              </a:extLst>
            </p:cNvPr>
            <p:cNvSpPr txBox="1"/>
            <p:nvPr/>
          </p:nvSpPr>
          <p:spPr>
            <a:xfrm>
              <a:off x="499550" y="3579147"/>
              <a:ext cx="2410694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b="1" dirty="0">
                  <a:latin typeface="+mn-lt"/>
                </a:rPr>
                <a:t>DANISH ROBOT </a:t>
              </a:r>
              <a:r>
                <a:rPr lang="en-DK" sz="1600" dirty="0">
                  <a:latin typeface="+mn-lt"/>
                </a:rPr>
                <a:t>OLYMPIAD</a:t>
              </a:r>
            </a:p>
          </p:txBody>
        </p:sp>
      </p:grpSp>
      <p:grpSp>
        <p:nvGrpSpPr>
          <p:cNvPr id="18" name="Gruppe 17">
            <a:extLst>
              <a:ext uri="{FF2B5EF4-FFF2-40B4-BE49-F238E27FC236}">
                <a16:creationId xmlns:a16="http://schemas.microsoft.com/office/drawing/2014/main" id="{0742A7C5-1EF1-4C1F-A9AA-C890640746BB}"/>
              </a:ext>
            </a:extLst>
          </p:cNvPr>
          <p:cNvGrpSpPr/>
          <p:nvPr/>
        </p:nvGrpSpPr>
        <p:grpSpPr>
          <a:xfrm>
            <a:off x="6038734" y="3852321"/>
            <a:ext cx="4811655" cy="1924523"/>
            <a:chOff x="6038734" y="3852321"/>
            <a:chExt cx="4811655" cy="1924523"/>
          </a:xfrm>
        </p:grpSpPr>
        <p:pic>
          <p:nvPicPr>
            <p:cNvPr id="9" name="Billede 9" descr="Et billede, der indeholder person, sport, ser, mængde&#10;&#10;Beskrivelsen er genereret automatisk">
              <a:extLst>
                <a:ext uri="{FF2B5EF4-FFF2-40B4-BE49-F238E27FC236}">
                  <a16:creationId xmlns:a16="http://schemas.microsoft.com/office/drawing/2014/main" id="{60B71FC5-7C6F-48FB-8066-5EC588283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38734" y="4169133"/>
              <a:ext cx="4811655" cy="160771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09F1FE-34B6-C040-8CFE-A2A1325403D1}"/>
                </a:ext>
              </a:extLst>
            </p:cNvPr>
            <p:cNvSpPr txBox="1"/>
            <p:nvPr/>
          </p:nvSpPr>
          <p:spPr>
            <a:xfrm>
              <a:off x="6085578" y="3852321"/>
              <a:ext cx="2410694" cy="23391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b="1">
                  <a:latin typeface="+mn-lt"/>
                </a:rPr>
                <a:t>IT-CAMP </a:t>
              </a:r>
              <a:r>
                <a:rPr lang="en-DK" sz="1600" dirty="0">
                  <a:latin typeface="+mn-lt"/>
                </a:rPr>
                <a:t>FOR PIGER</a:t>
              </a:r>
            </a:p>
          </p:txBody>
        </p:sp>
      </p:grpSp>
      <p:grpSp>
        <p:nvGrpSpPr>
          <p:cNvPr id="11" name="Gruppe 10">
            <a:extLst>
              <a:ext uri="{FF2B5EF4-FFF2-40B4-BE49-F238E27FC236}">
                <a16:creationId xmlns:a16="http://schemas.microsoft.com/office/drawing/2014/main" id="{0EC06009-A139-4F9B-9192-4FF7FACF8175}"/>
              </a:ext>
            </a:extLst>
          </p:cNvPr>
          <p:cNvGrpSpPr/>
          <p:nvPr/>
        </p:nvGrpSpPr>
        <p:grpSpPr>
          <a:xfrm>
            <a:off x="8825598" y="1303300"/>
            <a:ext cx="3633920" cy="1880864"/>
            <a:chOff x="5627940" y="3780797"/>
            <a:chExt cx="3633920" cy="188086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97B327A-758A-0445-9BE0-1BADB8890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27940" y="4119553"/>
              <a:ext cx="3084215" cy="154210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19F54D1-BFE5-EE42-AD33-11E0DE7C96F2}"/>
                </a:ext>
              </a:extLst>
            </p:cNvPr>
            <p:cNvSpPr txBox="1"/>
            <p:nvPr/>
          </p:nvSpPr>
          <p:spPr>
            <a:xfrm>
              <a:off x="5950396" y="3780797"/>
              <a:ext cx="3311464" cy="23391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b="1" dirty="0">
                  <a:latin typeface="+mn-lt"/>
                </a:rPr>
                <a:t>D-POP </a:t>
              </a:r>
              <a:r>
                <a:rPr lang="en-DK" sz="1600">
                  <a:latin typeface="+mn-lt"/>
                </a:rPr>
                <a:t>AARHUS EDITION (2022?)</a:t>
              </a:r>
            </a:p>
          </p:txBody>
        </p:sp>
      </p:grpSp>
      <p:grpSp>
        <p:nvGrpSpPr>
          <p:cNvPr id="10" name="Gruppe 9">
            <a:extLst>
              <a:ext uri="{FF2B5EF4-FFF2-40B4-BE49-F238E27FC236}">
                <a16:creationId xmlns:a16="http://schemas.microsoft.com/office/drawing/2014/main" id="{F28788B0-6A73-4416-B53B-45075F41D8F9}"/>
              </a:ext>
            </a:extLst>
          </p:cNvPr>
          <p:cNvGrpSpPr/>
          <p:nvPr/>
        </p:nvGrpSpPr>
        <p:grpSpPr>
          <a:xfrm>
            <a:off x="5486034" y="1305779"/>
            <a:ext cx="3455243" cy="2185995"/>
            <a:chOff x="5710589" y="1323732"/>
            <a:chExt cx="3455243" cy="218599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923E0AF-158C-C744-8E23-ADA53C7466C3}"/>
                </a:ext>
              </a:extLst>
            </p:cNvPr>
            <p:cNvSpPr txBox="1"/>
            <p:nvPr/>
          </p:nvSpPr>
          <p:spPr>
            <a:xfrm>
              <a:off x="5950396" y="1323732"/>
              <a:ext cx="2410694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b="1" dirty="0">
                  <a:latin typeface="+mn-lt"/>
                </a:rPr>
                <a:t>FIRST </a:t>
              </a:r>
              <a:r>
                <a:rPr lang="en-DK" sz="1600" dirty="0">
                  <a:latin typeface="+mn-lt"/>
                </a:rPr>
                <a:t>LEGO LEAGUE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B20A9A8-7AE8-3F40-9DCB-FFF55C182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10589" y="1692938"/>
              <a:ext cx="3455243" cy="1816789"/>
            </a:xfrm>
            <a:prstGeom prst="rect">
              <a:avLst/>
            </a:prstGeom>
          </p:spPr>
        </p:pic>
      </p:grpSp>
      <p:grpSp>
        <p:nvGrpSpPr>
          <p:cNvPr id="21" name="Gruppe 20">
            <a:extLst>
              <a:ext uri="{FF2B5EF4-FFF2-40B4-BE49-F238E27FC236}">
                <a16:creationId xmlns:a16="http://schemas.microsoft.com/office/drawing/2014/main" id="{7B690352-0531-4801-ADED-65ADB0BEE480}"/>
              </a:ext>
            </a:extLst>
          </p:cNvPr>
          <p:cNvGrpSpPr/>
          <p:nvPr/>
        </p:nvGrpSpPr>
        <p:grpSpPr>
          <a:xfrm>
            <a:off x="364521" y="4458639"/>
            <a:ext cx="4740780" cy="1318297"/>
            <a:chOff x="445360" y="1397673"/>
            <a:chExt cx="4740780" cy="1318297"/>
          </a:xfrm>
        </p:grpSpPr>
        <p:pic>
          <p:nvPicPr>
            <p:cNvPr id="7" name="Billede 9" descr="Et billede, der indeholder tekst, person, briller&#10;&#10;Beskrivelsen er genereret automatisk">
              <a:extLst>
                <a:ext uri="{FF2B5EF4-FFF2-40B4-BE49-F238E27FC236}">
                  <a16:creationId xmlns:a16="http://schemas.microsoft.com/office/drawing/2014/main" id="{09E58614-2AA0-4A32-8EF5-730BA275C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4086" y="1799179"/>
              <a:ext cx="4712054" cy="916791"/>
            </a:xfrm>
            <a:prstGeom prst="rect">
              <a:avLst/>
            </a:prstGeom>
          </p:spPr>
        </p:pic>
        <p:sp>
          <p:nvSpPr>
            <p:cNvPr id="20" name="TextBox 3">
              <a:extLst>
                <a:ext uri="{FF2B5EF4-FFF2-40B4-BE49-F238E27FC236}">
                  <a16:creationId xmlns:a16="http://schemas.microsoft.com/office/drawing/2014/main" id="{AD12C8E2-CA14-47C5-904D-88707FC7A386}"/>
                </a:ext>
              </a:extLst>
            </p:cNvPr>
            <p:cNvSpPr txBox="1"/>
            <p:nvPr/>
          </p:nvSpPr>
          <p:spPr>
            <a:xfrm>
              <a:off x="445360" y="1397673"/>
              <a:ext cx="2410694" cy="23391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>
                  <a:latin typeface="+mn-lt"/>
                </a:rPr>
                <a:t>GIRLS' DAY IN </a:t>
              </a:r>
              <a:r>
                <a:rPr lang="en-DK" sz="1600" b="1">
                  <a:latin typeface="+mn-lt"/>
                </a:rPr>
                <a:t>SCIENCE</a:t>
              </a:r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5979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4489"/>
    </mc:Choice>
    <mc:Fallback xmlns="">
      <p:transition advTm="44489"/>
    </mc:Fallback>
  </mc:AlternateContent>
</p:sld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1328</Words>
  <Application>Microsoft Macintosh PowerPoint</Application>
  <PresentationFormat>Custom</PresentationFormat>
  <Paragraphs>203</Paragraphs>
  <Slides>12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AU Passata</vt:lpstr>
      <vt:lpstr>AU Passata Light</vt:lpstr>
      <vt:lpstr>AU Peto</vt:lpstr>
      <vt:lpstr>Calibri</vt:lpstr>
      <vt:lpstr>Georgia</vt:lpstr>
      <vt:lpstr>LucidaGrande</vt:lpstr>
      <vt:lpstr>Wingdings 3</vt:lpstr>
      <vt:lpstr>AU 16:9</vt:lpstr>
      <vt:lpstr>Gymnasiesamarbejde Institut for Datalogi Aarhus Universitet </vt:lpstr>
      <vt:lpstr>PowerPoint Presentation</vt:lpstr>
      <vt:lpstr>HVORDAN GØR VI?</vt:lpstr>
      <vt:lpstr>Besøg på Institut for Datalogi et programeksempel</vt:lpstr>
      <vt:lpstr>PowerPoint Presentation</vt:lpstr>
      <vt:lpstr>Aktiviteter på det seneste + nær fremtid</vt:lpstr>
      <vt:lpstr>PowerPoint Presentation</vt:lpstr>
      <vt:lpstr>SÆRLIGE FORLØB</vt:lpstr>
      <vt:lpstr>CAMPS og konkurrencer</vt:lpstr>
      <vt:lpstr>STUDIEORIENTERENDE ARRANGEMENTER </vt:lpstr>
      <vt:lpstr>INFORMATIK 2021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/>
  <cp:lastModifiedBy/>
  <cp:revision>274</cp:revision>
  <dcterms:modified xsi:type="dcterms:W3CDTF">2022-05-11T07:49:53Z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636227543936236380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2561</vt:lpwstr>
  </property>
  <property fmtid="{D5CDD505-2E9C-101B-9397-08002B2CF9AE}" pid="62" name="colorthemechange">
    <vt:lpwstr>True</vt:lpwstr>
  </property>
</Properties>
</file>